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7" r:id="rId3"/>
    <p:sldId id="278" r:id="rId4"/>
    <p:sldId id="284" r:id="rId5"/>
    <p:sldId id="279" r:id="rId6"/>
    <p:sldId id="281" r:id="rId7"/>
    <p:sldId id="287" r:id="rId8"/>
    <p:sldId id="283" r:id="rId9"/>
    <p:sldId id="288" r:id="rId10"/>
    <p:sldId id="289" r:id="rId11"/>
    <p:sldId id="257" r:id="rId12"/>
    <p:sldId id="280" r:id="rId13"/>
    <p:sldId id="290" r:id="rId14"/>
    <p:sldId id="291" r:id="rId15"/>
    <p:sldId id="298" r:id="rId16"/>
    <p:sldId id="302" r:id="rId17"/>
    <p:sldId id="301" r:id="rId18"/>
    <p:sldId id="300" r:id="rId19"/>
    <p:sldId id="299" r:id="rId20"/>
    <p:sldId id="303" r:id="rId21"/>
    <p:sldId id="304" r:id="rId22"/>
    <p:sldId id="306" r:id="rId23"/>
    <p:sldId id="305" r:id="rId24"/>
    <p:sldId id="307" r:id="rId25"/>
    <p:sldId id="308" r:id="rId26"/>
    <p:sldId id="292" r:id="rId27"/>
    <p:sldId id="293" r:id="rId28"/>
    <p:sldId id="296" r:id="rId29"/>
    <p:sldId id="294" r:id="rId30"/>
    <p:sldId id="309" r:id="rId31"/>
    <p:sldId id="314" r:id="rId32"/>
    <p:sldId id="310" r:id="rId33"/>
    <p:sldId id="311" r:id="rId34"/>
    <p:sldId id="312" r:id="rId35"/>
    <p:sldId id="313" r:id="rId36"/>
    <p:sldId id="315" r:id="rId37"/>
    <p:sldId id="316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5" autoAdjust="0"/>
    <p:restoredTop sz="82916" autoAdjust="0"/>
  </p:normalViewPr>
  <p:slideViewPr>
    <p:cSldViewPr snapToGrid="0" snapToObjects="1">
      <p:cViewPr varScale="1">
        <p:scale>
          <a:sx n="78" d="100"/>
          <a:sy n="78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7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C683-6C85-454A-9F45-654C8979C411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995-B880-0B47-84B5-E85D1B7A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5AE1-99F0-4141-BAC0-687CBE95B751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831CA-38D6-904C-8817-9B2AD3B89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831CA-38D6-904C-8817-9B2AD3B890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980961"/>
            <a:ext cx="7258050" cy="2387600"/>
          </a:xfrm>
          <a:prstGeom prst="rect">
            <a:avLst/>
          </a:prstGeom>
        </p:spPr>
        <p:txBody>
          <a:bodyPr anchor="t" anchorCtr="0"/>
          <a:lstStyle>
            <a:lvl1pPr algn="l">
              <a:defRPr sz="3600"/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602038"/>
            <a:ext cx="72580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1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F4A9-EE2A-CF4F-AC2F-148C9D8FC123}" type="datetime1">
              <a:rPr lang="en-CA" smtClean="0"/>
              <a:t>2019-07-18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ADD62-4445-BC4F-9D82-31709629F38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7886700" cy="438061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F0F2-58C8-714B-A838-83E4692EA70D}" type="datetime1">
              <a:rPr lang="en-CA" smtClean="0"/>
              <a:t>2019-07-18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ADD62-4445-BC4F-9D82-31709629F3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3815759" cy="438061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57060" y="1818167"/>
            <a:ext cx="3858290" cy="438061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D3C8-0CDF-9D41-8D99-49E8CD4BF680}" type="datetime1">
              <a:rPr lang="en-CA" smtClean="0"/>
              <a:t>2019-07-18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ADD62-4445-BC4F-9D82-31709629F3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24388" y="1825625"/>
            <a:ext cx="3890962" cy="4351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8650" y="1818167"/>
            <a:ext cx="3815759" cy="438061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616C-F7A3-D248-97E0-0D2035806097}" type="datetime1">
              <a:rPr lang="en-CA" smtClean="0"/>
              <a:t>2019-07-18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DD62-4445-BC4F-9D82-31709629F38F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itle Placeholder 30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1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8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6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980961"/>
            <a:ext cx="6280150" cy="581139"/>
          </a:xfrm>
        </p:spPr>
        <p:txBody>
          <a:bodyPr>
            <a:noAutofit/>
          </a:bodyPr>
          <a:lstStyle/>
          <a:p>
            <a:r>
              <a:rPr lang="en-US" dirty="0"/>
              <a:t>Using Quantum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49" y="3602037"/>
            <a:ext cx="7843839" cy="20272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Barry C. Sanders</a:t>
            </a:r>
          </a:p>
          <a:p>
            <a:r>
              <a:rPr lang="en-US" sz="3200" dirty="0"/>
              <a:t>Quantum Information Summer School</a:t>
            </a:r>
          </a:p>
          <a:p>
            <a:r>
              <a:rPr lang="en-US" sz="3200" dirty="0"/>
              <a:t>15-18 July 2019</a:t>
            </a:r>
          </a:p>
          <a:p>
            <a:r>
              <a:rPr lang="en-US" sz="3200" dirty="0"/>
              <a:t>Institute of Business Administration Karachi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06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A97-5337-F14A-98DD-D900EE91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Schrödinger’s cat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FD0DC-3E04-2A41-97B4-ADD172CD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090"/>
            <a:ext cx="9144000" cy="5539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D122EF-EB9F-E54C-8824-31942535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71" y="2724149"/>
            <a:ext cx="2794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6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92E-7D28-DA47-9A3D-B009BC04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Building and using q computer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67E59D-C531-BC4E-894D-5C03EC2F781F}"/>
              </a:ext>
            </a:extLst>
          </p:cNvPr>
          <p:cNvSpPr/>
          <p:nvPr/>
        </p:nvSpPr>
        <p:spPr>
          <a:xfrm>
            <a:off x="3494314" y="5894614"/>
            <a:ext cx="881743" cy="358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9F3D1-6B06-9F48-804B-6E82A3961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64" y="2808514"/>
            <a:ext cx="2638736" cy="378786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81BFFD-9A38-9A43-8D21-7E5F7D81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4" y="1509118"/>
            <a:ext cx="5862522" cy="33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225B-A61F-BD4B-92F1-ACFCF9D4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representation of bit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A91D-4190-5947-B2A9-E8D1A7903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Classical</a:t>
            </a:r>
          </a:p>
          <a:p>
            <a:r>
              <a:rPr lang="en-US" dirty="0"/>
              <a:t>Mechanical: Position of a gear or lever</a:t>
            </a:r>
          </a:p>
          <a:p>
            <a:r>
              <a:rPr lang="en-US" dirty="0"/>
              <a:t>Dynamic RAM: charge buildup in capacitor</a:t>
            </a:r>
          </a:p>
          <a:p>
            <a:r>
              <a:rPr lang="en-US" dirty="0"/>
              <a:t>Read-only memory: presence/absence of conducting pathway</a:t>
            </a:r>
          </a:p>
          <a:p>
            <a:r>
              <a:rPr lang="en-US" dirty="0"/>
              <a:t>Bar code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09B82-43CF-1B49-84AC-E3AB57188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Quantum</a:t>
            </a:r>
          </a:p>
          <a:p>
            <a:r>
              <a:rPr lang="en-US" dirty="0"/>
              <a:t>Magnetic: electron spin or flux quantum</a:t>
            </a:r>
          </a:p>
          <a:p>
            <a:r>
              <a:rPr lang="en-US" dirty="0"/>
              <a:t>Energy: dipole in atom</a:t>
            </a:r>
          </a:p>
          <a:p>
            <a:r>
              <a:rPr lang="en-US" dirty="0"/>
              <a:t>Charge: Cooper pair left or right of junction</a:t>
            </a:r>
          </a:p>
          <a:p>
            <a:r>
              <a:rPr lang="en-US" dirty="0"/>
              <a:t>Light: Photon path or polarization or arrival time</a:t>
            </a:r>
          </a:p>
        </p:txBody>
      </p:sp>
    </p:spTree>
    <p:extLst>
      <p:ext uri="{BB962C8B-B14F-4D97-AF65-F5344CB8AC3E}">
        <p14:creationId xmlns:p14="http://schemas.microsoft.com/office/powerpoint/2010/main" val="170487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8A99-1E8B-854E-B863-9C14C901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imperfection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E9BCC-F8AA-CC49-92F8-22E9024C85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 Error Correction</a:t>
            </a:r>
          </a:p>
          <a:p>
            <a:r>
              <a:rPr lang="en-US" dirty="0"/>
              <a:t>Block coding: a logical qubit is represented by a few physical qubits in an entangled state</a:t>
            </a:r>
          </a:p>
          <a:p>
            <a:r>
              <a:rPr lang="en-US" dirty="0"/>
              <a:t>Encode to overcome exponential sensitivity to decoherence</a:t>
            </a:r>
          </a:p>
          <a:p>
            <a:r>
              <a:rPr lang="en-US" dirty="0"/>
              <a:t>Decode to extract answer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7A5C4-1676-A94F-9181-4C82C0A95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Fault tolerance</a:t>
            </a:r>
          </a:p>
          <a:p>
            <a:r>
              <a:rPr lang="en-US" dirty="0"/>
              <a:t>Each new instrument brings new errors</a:t>
            </a:r>
          </a:p>
          <a:p>
            <a:r>
              <a:rPr lang="en-US" dirty="0"/>
              <a:t>Fault tolerance ensures that complicating the set-up has the net effect of reducing the overall error.</a:t>
            </a:r>
          </a:p>
          <a:p>
            <a:r>
              <a:rPr lang="en-US" dirty="0"/>
              <a:t>Convergence from q threshold theorem</a:t>
            </a:r>
          </a:p>
        </p:txBody>
      </p:sp>
    </p:spTree>
    <p:extLst>
      <p:ext uri="{BB962C8B-B14F-4D97-AF65-F5344CB8AC3E}">
        <p14:creationId xmlns:p14="http://schemas.microsoft.com/office/powerpoint/2010/main" val="372976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BD38-F89D-0C4D-9F62-BC7AEABC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q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C2520-3BEB-EA4B-A5BB-C3D4B543C2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 algorithms</a:t>
            </a:r>
          </a:p>
          <a:p>
            <a:r>
              <a:rPr lang="en-US" dirty="0"/>
              <a:t>Proven quadratic speed-up such as amplitude amplification</a:t>
            </a:r>
          </a:p>
          <a:p>
            <a:r>
              <a:rPr lang="en-US" dirty="0"/>
              <a:t>Believed </a:t>
            </a:r>
            <a:r>
              <a:rPr lang="en-US" dirty="0" err="1"/>
              <a:t>subexponential</a:t>
            </a:r>
            <a:r>
              <a:rPr lang="en-US" dirty="0"/>
              <a:t> speedup for hidden abelian subgroup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A63BB-5AC7-0146-A982-73B8942153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 simulation</a:t>
            </a:r>
          </a:p>
          <a:p>
            <a:r>
              <a:rPr lang="en-US" dirty="0"/>
              <a:t>Hamiltonian simulation for q-state input to q-state output under generic, restricted Hamiltonian </a:t>
            </a:r>
            <a:r>
              <a:rPr lang="en-US" i="1" dirty="0"/>
              <a:t>(H)</a:t>
            </a:r>
          </a:p>
          <a:p>
            <a:r>
              <a:rPr lang="en-US" dirty="0"/>
              <a:t>Another definition refers to analogue q machine for dynamical simulation trusting </a:t>
            </a:r>
            <a:r>
              <a:rPr lang="en-US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6824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715E-D004-C540-B294-FD8CFDC5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</a:t>
            </a:r>
            <a:r>
              <a:rPr lang="en-US" i="1" dirty="0"/>
              <a:t>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B98FBC-678C-6F4A-A9A1-2B93F59AE6E3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A q “program” is a unitary (isometric) map </a:t>
                </a:r>
                <a:r>
                  <a:rPr lang="en-US" i="1" dirty="0"/>
                  <a:t>U</a:t>
                </a:r>
                <a:r>
                  <a:rPr lang="en-US" dirty="0"/>
                  <a:t> of states (Hilbert-space vectors):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Stone’s theorem on one-parameter unitary groups: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𝐻𝑡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Hamiltonian generates dynamics of a system; fits with physicists’ concept of quantum mechanics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B98FBC-678C-6F4A-A9A1-2B93F59AE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3"/>
                <a:stretch>
                  <a:fillRect l="-1447" t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FEB84C62-2026-6347-AD1C-BF0D7429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41258"/>
              </p:ext>
            </p:extLst>
          </p:nvPr>
        </p:nvGraphicFramePr>
        <p:xfrm>
          <a:off x="2866572" y="5163230"/>
          <a:ext cx="313531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1371600" imgH="355600" progId="Equation.3">
                  <p:embed/>
                </p:oleObj>
              </mc:Choice>
              <mc:Fallback>
                <p:oleObj name="Equation" r:id="rId4" imgW="1371600" imgH="355600" progId="Equation.3">
                  <p:embed/>
                  <p:pic>
                    <p:nvPicPr>
                      <p:cNvPr id="878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572" y="5163230"/>
                        <a:ext cx="3135313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78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1946A02-5B13-9D44-8F69-630B68F0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" y="24714"/>
            <a:ext cx="9113838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66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8965-5831-B84B-974B-299FE87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</a:t>
            </a:r>
            <a:r>
              <a:rPr lang="en-US" dirty="0"/>
              <a:t> as an adjacency graph</a:t>
            </a:r>
            <a:endParaRPr lang="en-US" i="1" dirty="0"/>
          </a:p>
        </p:txBody>
      </p:sp>
      <p:grpSp>
        <p:nvGrpSpPr>
          <p:cNvPr id="4" name="Group 113">
            <a:extLst>
              <a:ext uri="{FF2B5EF4-FFF2-40B4-BE49-F238E27FC236}">
                <a16:creationId xmlns:a16="http://schemas.microsoft.com/office/drawing/2014/main" id="{BD28850A-C842-4448-B575-C20425F527F7}"/>
              </a:ext>
            </a:extLst>
          </p:cNvPr>
          <p:cNvGrpSpPr>
            <a:grpSpLocks/>
          </p:cNvGrpSpPr>
          <p:nvPr/>
        </p:nvGrpSpPr>
        <p:grpSpPr bwMode="auto">
          <a:xfrm>
            <a:off x="257051" y="1399684"/>
            <a:ext cx="2138363" cy="1524000"/>
            <a:chOff x="672" y="1008"/>
            <a:chExt cx="1347" cy="960"/>
          </a:xfrm>
        </p:grpSpPr>
        <p:sp>
          <p:nvSpPr>
            <p:cNvPr id="5" name="Line 114">
              <a:extLst>
                <a:ext uri="{FF2B5EF4-FFF2-40B4-BE49-F238E27FC236}">
                  <a16:creationId xmlns:a16="http://schemas.microsoft.com/office/drawing/2014/main" id="{58302819-FE7A-2247-88B1-A31110ED0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248"/>
              <a:ext cx="86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15">
              <a:extLst>
                <a:ext uri="{FF2B5EF4-FFF2-40B4-BE49-F238E27FC236}">
                  <a16:creationId xmlns:a16="http://schemas.microsoft.com/office/drawing/2014/main" id="{2BB6593E-B37A-894D-A58E-16AD64B9E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86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16">
              <a:extLst>
                <a:ext uri="{FF2B5EF4-FFF2-40B4-BE49-F238E27FC236}">
                  <a16:creationId xmlns:a16="http://schemas.microsoft.com/office/drawing/2014/main" id="{0F100B87-B39F-6C4B-9C0A-E38B0ED05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056"/>
              <a:ext cx="33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17">
              <a:extLst>
                <a:ext uri="{FF2B5EF4-FFF2-40B4-BE49-F238E27FC236}">
                  <a16:creationId xmlns:a16="http://schemas.microsoft.com/office/drawing/2014/main" id="{E8C0267F-E33E-424A-A629-557C5A79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008"/>
              <a:ext cx="2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i="1" dirty="0">
                  <a:latin typeface="Times New Roman" pitchFamily="-112" charset="0"/>
                </a:rPr>
                <a:t>y</a:t>
              </a:r>
              <a:r>
                <a:rPr lang="en-US" baseline="-25000" dirty="0">
                  <a:latin typeface="Times New Roman" pitchFamily="-112" charset="0"/>
                </a:rPr>
                <a:t>1</a:t>
              </a:r>
            </a:p>
          </p:txBody>
        </p:sp>
        <p:sp>
          <p:nvSpPr>
            <p:cNvPr id="9" name="Oval 118">
              <a:extLst>
                <a:ext uri="{FF2B5EF4-FFF2-40B4-BE49-F238E27FC236}">
                  <a16:creationId xmlns:a16="http://schemas.microsoft.com/office/drawing/2014/main" id="{12140DF9-379A-1447-9876-D6256DCB2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32"/>
              <a:ext cx="33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119">
              <a:extLst>
                <a:ext uri="{FF2B5EF4-FFF2-40B4-BE49-F238E27FC236}">
                  <a16:creationId xmlns:a16="http://schemas.microsoft.com/office/drawing/2014/main" id="{811395FE-1299-2B41-80D1-7B1034984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84"/>
              <a:ext cx="2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i="1">
                  <a:latin typeface="Times New Roman" pitchFamily="-112" charset="0"/>
                </a:rPr>
                <a:t>y</a:t>
              </a:r>
              <a:r>
                <a:rPr lang="en-US" sz="2800" i="1" baseline="-25000">
                  <a:latin typeface="Times New Roman" pitchFamily="-112" charset="0"/>
                </a:rPr>
                <a:t>d</a:t>
              </a:r>
            </a:p>
          </p:txBody>
        </p:sp>
        <p:sp>
          <p:nvSpPr>
            <p:cNvPr id="11" name="Oval 120">
              <a:extLst>
                <a:ext uri="{FF2B5EF4-FFF2-40B4-BE49-F238E27FC236}">
                  <a16:creationId xmlns:a16="http://schemas.microsoft.com/office/drawing/2014/main" id="{FB9B45EB-1B75-2045-BCDA-A3FAAE6D5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33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21">
              <a:extLst>
                <a:ext uri="{FF2B5EF4-FFF2-40B4-BE49-F238E27FC236}">
                  <a16:creationId xmlns:a16="http://schemas.microsoft.com/office/drawing/2014/main" id="{18CF4E02-3130-6F47-865D-24283368E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344"/>
              <a:ext cx="2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i="1">
                  <a:latin typeface="Times New Roman" pitchFamily="-112" charset="0"/>
                </a:rPr>
                <a:t>x</a:t>
              </a:r>
              <a:endParaRPr lang="en-US" baseline="-25000">
                <a:latin typeface="Times New Roman" pitchFamily="-112" charset="0"/>
              </a:endParaRPr>
            </a:p>
          </p:txBody>
        </p:sp>
        <p:sp>
          <p:nvSpPr>
            <p:cNvPr id="13" name="Text Box 122">
              <a:extLst>
                <a:ext uri="{FF2B5EF4-FFF2-40B4-BE49-F238E27FC236}">
                  <a16:creationId xmlns:a16="http://schemas.microsoft.com/office/drawing/2014/main" id="{99172DC0-E39E-D840-8F38-8E6A00DC0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34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imes New Roman" pitchFamily="-112" charset="0"/>
                </a:rPr>
                <a:t>:</a:t>
              </a:r>
            </a:p>
          </p:txBody>
        </p:sp>
        <p:sp>
          <p:nvSpPr>
            <p:cNvPr id="14" name="Text Box 123">
              <a:extLst>
                <a:ext uri="{FF2B5EF4-FFF2-40B4-BE49-F238E27FC236}">
                  <a16:creationId xmlns:a16="http://schemas.microsoft.com/office/drawing/2014/main" id="{E4AAD5B7-C10F-A143-AF50-EE15DFCC5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056"/>
              <a:ext cx="3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l-GR" sz="2800" i="1">
                  <a:latin typeface="Times New Roman" pitchFamily="-112" charset="0"/>
                </a:rPr>
                <a:t>α</a:t>
              </a:r>
              <a:r>
                <a:rPr lang="en-US" sz="2800" baseline="-25000">
                  <a:latin typeface="Times New Roman" pitchFamily="-112" charset="0"/>
                </a:rPr>
                <a:t>1</a:t>
              </a:r>
              <a:endParaRPr lang="en-US" sz="2800" i="1">
                <a:latin typeface="Times New Roman" pitchFamily="-112" charset="0"/>
              </a:endParaRPr>
            </a:p>
          </p:txBody>
        </p:sp>
        <p:sp>
          <p:nvSpPr>
            <p:cNvPr id="15" name="Text Box 124">
              <a:extLst>
                <a:ext uri="{FF2B5EF4-FFF2-40B4-BE49-F238E27FC236}">
                  <a16:creationId xmlns:a16="http://schemas.microsoft.com/office/drawing/2014/main" id="{A558B390-BFB2-B54F-9684-9DE3DE1C8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36"/>
              <a:ext cx="3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l-GR" sz="2800" i="1">
                  <a:latin typeface="Times New Roman" pitchFamily="-112" charset="0"/>
                </a:rPr>
                <a:t>α</a:t>
              </a:r>
              <a:r>
                <a:rPr lang="en-US" sz="2800" i="1" baseline="-25000">
                  <a:latin typeface="Times New Roman" pitchFamily="-112" charset="0"/>
                </a:rPr>
                <a:t>d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03D915-F2F7-0D46-AEC5-6FE4BE817431}"/>
              </a:ext>
            </a:extLst>
          </p:cNvPr>
          <p:cNvGrpSpPr/>
          <p:nvPr/>
        </p:nvGrpSpPr>
        <p:grpSpPr>
          <a:xfrm>
            <a:off x="277585" y="1934261"/>
            <a:ext cx="8719457" cy="4829044"/>
            <a:chOff x="1676400" y="3475038"/>
            <a:chExt cx="6705600" cy="3176587"/>
          </a:xfrm>
        </p:grpSpPr>
        <p:grpSp>
          <p:nvGrpSpPr>
            <p:cNvPr id="76" name="Group 3">
              <a:extLst>
                <a:ext uri="{FF2B5EF4-FFF2-40B4-BE49-F238E27FC236}">
                  <a16:creationId xmlns:a16="http://schemas.microsoft.com/office/drawing/2014/main" id="{211525B0-9E1B-EB47-846E-748D88B06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3581400"/>
              <a:ext cx="6705600" cy="2971800"/>
              <a:chOff x="720" y="912"/>
              <a:chExt cx="4224" cy="1872"/>
            </a:xfrm>
          </p:grpSpPr>
          <p:sp>
            <p:nvSpPr>
              <p:cNvPr id="136" name="Line 4">
                <a:extLst>
                  <a:ext uri="{FF2B5EF4-FFF2-40B4-BE49-F238E27FC236}">
                    <a16:creationId xmlns:a16="http://schemas.microsoft.com/office/drawing/2014/main" id="{DF465531-02C3-4E41-9B0C-D98A4B9FC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680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5">
                <a:extLst>
                  <a:ext uri="{FF2B5EF4-FFF2-40B4-BE49-F238E27FC236}">
                    <a16:creationId xmlns:a16="http://schemas.microsoft.com/office/drawing/2014/main" id="{E20C08AE-A41C-7544-ADAC-7003C6822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680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6">
                <a:extLst>
                  <a:ext uri="{FF2B5EF4-FFF2-40B4-BE49-F238E27FC236}">
                    <a16:creationId xmlns:a16="http://schemas.microsoft.com/office/drawing/2014/main" id="{3DA37E6D-53E5-4E43-A974-E0F1C3E00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7">
                <a:extLst>
                  <a:ext uri="{FF2B5EF4-FFF2-40B4-BE49-F238E27FC236}">
                    <a16:creationId xmlns:a16="http://schemas.microsoft.com/office/drawing/2014/main" id="{10940276-9406-3042-8337-851D25726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352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8">
                <a:extLst>
                  <a:ext uri="{FF2B5EF4-FFF2-40B4-BE49-F238E27FC236}">
                    <a16:creationId xmlns:a16="http://schemas.microsoft.com/office/drawing/2014/main" id="{D1E5137D-0B57-9443-B044-40024FAFA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016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9">
                <a:extLst>
                  <a:ext uri="{FF2B5EF4-FFF2-40B4-BE49-F238E27FC236}">
                    <a16:creationId xmlns:a16="http://schemas.microsoft.com/office/drawing/2014/main" id="{3307E0EE-4197-6844-80D3-015E789F8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1008"/>
                <a:ext cx="1248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">
                <a:extLst>
                  <a:ext uri="{FF2B5EF4-FFF2-40B4-BE49-F238E27FC236}">
                    <a16:creationId xmlns:a16="http://schemas.microsoft.com/office/drawing/2014/main" id="{34E857CC-28BA-A04E-A6F9-F4DFA923D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6" y="2016"/>
                <a:ext cx="115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1">
                <a:extLst>
                  <a:ext uri="{FF2B5EF4-FFF2-40B4-BE49-F238E27FC236}">
                    <a16:creationId xmlns:a16="http://schemas.microsoft.com/office/drawing/2014/main" id="{BAD522F4-8803-6745-A523-3FB283936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1392"/>
                <a:ext cx="81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2">
                <a:extLst>
                  <a:ext uri="{FF2B5EF4-FFF2-40B4-BE49-F238E27FC236}">
                    <a16:creationId xmlns:a16="http://schemas.microsoft.com/office/drawing/2014/main" id="{0E461F8F-C753-A54B-93EF-7C1B522A4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008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3">
                <a:extLst>
                  <a:ext uri="{FF2B5EF4-FFF2-40B4-BE49-F238E27FC236}">
                    <a16:creationId xmlns:a16="http://schemas.microsoft.com/office/drawing/2014/main" id="{8DC0F599-615B-7A40-B918-78F392EAE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34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4">
                <a:extLst>
                  <a:ext uri="{FF2B5EF4-FFF2-40B4-BE49-F238E27FC236}">
                    <a16:creationId xmlns:a16="http://schemas.microsoft.com/office/drawing/2014/main" id="{2DAC18B5-6D4D-D44A-8433-B6EE8BE5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2016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5">
                <a:extLst>
                  <a:ext uri="{FF2B5EF4-FFF2-40B4-BE49-F238E27FC236}">
                    <a16:creationId xmlns:a16="http://schemas.microsoft.com/office/drawing/2014/main" id="{44780AB3-5EBE-F24E-8D96-F663D6E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68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6">
                <a:extLst>
                  <a:ext uri="{FF2B5EF4-FFF2-40B4-BE49-F238E27FC236}">
                    <a16:creationId xmlns:a16="http://schemas.microsoft.com/office/drawing/2014/main" id="{16E675FB-7BBC-924F-AD6B-8E83DCB8C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016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7">
                <a:extLst>
                  <a:ext uri="{FF2B5EF4-FFF2-40B4-BE49-F238E27FC236}">
                    <a16:creationId xmlns:a16="http://schemas.microsoft.com/office/drawing/2014/main" id="{F10CD539-AEC5-844D-B6C4-E4621F5E4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008"/>
                <a:ext cx="672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8">
                <a:extLst>
                  <a:ext uri="{FF2B5EF4-FFF2-40B4-BE49-F238E27FC236}">
                    <a16:creationId xmlns:a16="http://schemas.microsoft.com/office/drawing/2014/main" id="{CD39832D-1029-5443-ACE9-72093D54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008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9">
                <a:extLst>
                  <a:ext uri="{FF2B5EF4-FFF2-40B4-BE49-F238E27FC236}">
                    <a16:creationId xmlns:a16="http://schemas.microsoft.com/office/drawing/2014/main" id="{0028F2CB-D330-6944-A0FA-66065C9A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8" y="2352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0">
                <a:extLst>
                  <a:ext uri="{FF2B5EF4-FFF2-40B4-BE49-F238E27FC236}">
                    <a16:creationId xmlns:a16="http://schemas.microsoft.com/office/drawing/2014/main" id="{B755F670-BE92-AB40-83DB-C6C1B7E3F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6" y="201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1">
                <a:extLst>
                  <a:ext uri="{FF2B5EF4-FFF2-40B4-BE49-F238E27FC236}">
                    <a16:creationId xmlns:a16="http://schemas.microsoft.com/office/drawing/2014/main" id="{7A8028E7-A76B-234B-BDB9-69ECAF899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1344"/>
                <a:ext cx="7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2">
                <a:extLst>
                  <a:ext uri="{FF2B5EF4-FFF2-40B4-BE49-F238E27FC236}">
                    <a16:creationId xmlns:a16="http://schemas.microsoft.com/office/drawing/2014/main" id="{1CC0E8CC-ACAE-6142-BD78-04A613B5E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68" y="1008"/>
                <a:ext cx="96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3">
                <a:extLst>
                  <a:ext uri="{FF2B5EF4-FFF2-40B4-BE49-F238E27FC236}">
                    <a16:creationId xmlns:a16="http://schemas.microsoft.com/office/drawing/2014/main" id="{C52E0829-7900-5A4D-A1BD-B207799DF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1344"/>
                <a:ext cx="576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4">
                <a:extLst>
                  <a:ext uri="{FF2B5EF4-FFF2-40B4-BE49-F238E27FC236}">
                    <a16:creationId xmlns:a16="http://schemas.microsoft.com/office/drawing/2014/main" id="{E780572F-363A-BC43-93A6-C84140CB8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1008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5">
                <a:extLst>
                  <a:ext uri="{FF2B5EF4-FFF2-40B4-BE49-F238E27FC236}">
                    <a16:creationId xmlns:a16="http://schemas.microsoft.com/office/drawing/2014/main" id="{571B4DE5-181E-A547-8817-748722243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016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6">
                <a:extLst>
                  <a:ext uri="{FF2B5EF4-FFF2-40B4-BE49-F238E27FC236}">
                    <a16:creationId xmlns:a16="http://schemas.microsoft.com/office/drawing/2014/main" id="{C001F8DE-5369-A14B-956E-0E1701558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1680"/>
                <a:ext cx="57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7">
                <a:extLst>
                  <a:ext uri="{FF2B5EF4-FFF2-40B4-BE49-F238E27FC236}">
                    <a16:creationId xmlns:a16="http://schemas.microsoft.com/office/drawing/2014/main" id="{41E59918-B440-FB49-9DD5-722FB747D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35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8">
                <a:extLst>
                  <a:ext uri="{FF2B5EF4-FFF2-40B4-BE49-F238E27FC236}">
                    <a16:creationId xmlns:a16="http://schemas.microsoft.com/office/drawing/2014/main" id="{FF362ADA-222E-5940-967B-5D311BAC8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8" y="1008"/>
                <a:ext cx="7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29">
                <a:extLst>
                  <a:ext uri="{FF2B5EF4-FFF2-40B4-BE49-F238E27FC236}">
                    <a16:creationId xmlns:a16="http://schemas.microsoft.com/office/drawing/2014/main" id="{50607E38-14EA-8242-B572-CA188FEC1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44"/>
                <a:ext cx="211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0">
                <a:extLst>
                  <a:ext uri="{FF2B5EF4-FFF2-40B4-BE49-F238E27FC236}">
                    <a16:creationId xmlns:a16="http://schemas.microsoft.com/office/drawing/2014/main" id="{CB43B927-7003-7447-A1AF-A2956B4DF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1008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31">
                <a:extLst>
                  <a:ext uri="{FF2B5EF4-FFF2-40B4-BE49-F238E27FC236}">
                    <a16:creationId xmlns:a16="http://schemas.microsoft.com/office/drawing/2014/main" id="{8A02B238-455B-1746-9231-0BE30B86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68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2">
                <a:extLst>
                  <a:ext uri="{FF2B5EF4-FFF2-40B4-BE49-F238E27FC236}">
                    <a16:creationId xmlns:a16="http://schemas.microsoft.com/office/drawing/2014/main" id="{716888F5-238A-D943-9394-D3D30DA9A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72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33">
                <a:extLst>
                  <a:ext uri="{FF2B5EF4-FFF2-40B4-BE49-F238E27FC236}">
                    <a16:creationId xmlns:a16="http://schemas.microsoft.com/office/drawing/2014/main" id="{1078BCD7-4A69-944D-B85E-1C835B5FF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34">
                <a:extLst>
                  <a:ext uri="{FF2B5EF4-FFF2-40B4-BE49-F238E27FC236}">
                    <a16:creationId xmlns:a16="http://schemas.microsoft.com/office/drawing/2014/main" id="{B1940F54-152F-5440-8C82-50160915A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58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35">
                <a:extLst>
                  <a:ext uri="{FF2B5EF4-FFF2-40B4-BE49-F238E27FC236}">
                    <a16:creationId xmlns:a16="http://schemas.microsoft.com/office/drawing/2014/main" id="{749967BC-87B4-4644-8F32-7122625E2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36">
                <a:extLst>
                  <a:ext uri="{FF2B5EF4-FFF2-40B4-BE49-F238E27FC236}">
                    <a16:creationId xmlns:a16="http://schemas.microsoft.com/office/drawing/2014/main" id="{09ED9D56-019B-A84D-9F03-334EE74F8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92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37">
                <a:extLst>
                  <a:ext uri="{FF2B5EF4-FFF2-40B4-BE49-F238E27FC236}">
                    <a16:creationId xmlns:a16="http://schemas.microsoft.com/office/drawing/2014/main" id="{8E5E1B68-BA86-504D-94C1-0023419AF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38">
                <a:extLst>
                  <a:ext uri="{FF2B5EF4-FFF2-40B4-BE49-F238E27FC236}">
                    <a16:creationId xmlns:a16="http://schemas.microsoft.com/office/drawing/2014/main" id="{A6C43595-2371-D649-8F74-E4EE947E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2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39">
                <a:extLst>
                  <a:ext uri="{FF2B5EF4-FFF2-40B4-BE49-F238E27FC236}">
                    <a16:creationId xmlns:a16="http://schemas.microsoft.com/office/drawing/2014/main" id="{4A39F6EA-95B0-CD46-96E2-D2C08E974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2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40">
                <a:extLst>
                  <a:ext uri="{FF2B5EF4-FFF2-40B4-BE49-F238E27FC236}">
                    <a16:creationId xmlns:a16="http://schemas.microsoft.com/office/drawing/2014/main" id="{65DA0D16-CFE5-8F48-88DD-8E837E1CD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5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41">
                <a:extLst>
                  <a:ext uri="{FF2B5EF4-FFF2-40B4-BE49-F238E27FC236}">
                    <a16:creationId xmlns:a16="http://schemas.microsoft.com/office/drawing/2014/main" id="{E1B62FEA-9991-4246-AFF9-4E949ABBA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9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42">
                <a:extLst>
                  <a:ext uri="{FF2B5EF4-FFF2-40B4-BE49-F238E27FC236}">
                    <a16:creationId xmlns:a16="http://schemas.microsoft.com/office/drawing/2014/main" id="{A263688D-A20C-564C-BDEF-BCFA893F3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43">
                <a:extLst>
                  <a:ext uri="{FF2B5EF4-FFF2-40B4-BE49-F238E27FC236}">
                    <a16:creationId xmlns:a16="http://schemas.microsoft.com/office/drawing/2014/main" id="{242D1DF0-7FDF-8E42-93F9-50D8B9ABA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44">
                <a:extLst>
                  <a:ext uri="{FF2B5EF4-FFF2-40B4-BE49-F238E27FC236}">
                    <a16:creationId xmlns:a16="http://schemas.microsoft.com/office/drawing/2014/main" id="{0F415DA4-68DA-D749-978A-E4018A19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2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45">
                <a:extLst>
                  <a:ext uri="{FF2B5EF4-FFF2-40B4-BE49-F238E27FC236}">
                    <a16:creationId xmlns:a16="http://schemas.microsoft.com/office/drawing/2014/main" id="{670BD0CB-7829-0940-B683-A8B1C57B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46">
                <a:extLst>
                  <a:ext uri="{FF2B5EF4-FFF2-40B4-BE49-F238E27FC236}">
                    <a16:creationId xmlns:a16="http://schemas.microsoft.com/office/drawing/2014/main" id="{10276538-17D1-EA46-97D1-FBB760693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Oval 47">
                <a:extLst>
                  <a:ext uri="{FF2B5EF4-FFF2-40B4-BE49-F238E27FC236}">
                    <a16:creationId xmlns:a16="http://schemas.microsoft.com/office/drawing/2014/main" id="{0E46FE6A-E0AD-3F4B-9653-DF2A4F844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2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48">
                <a:extLst>
                  <a:ext uri="{FF2B5EF4-FFF2-40B4-BE49-F238E27FC236}">
                    <a16:creationId xmlns:a16="http://schemas.microsoft.com/office/drawing/2014/main" id="{C658AE6A-E72C-934F-96F8-58231625C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58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Oval 49">
                <a:extLst>
                  <a:ext uri="{FF2B5EF4-FFF2-40B4-BE49-F238E27FC236}">
                    <a16:creationId xmlns:a16="http://schemas.microsoft.com/office/drawing/2014/main" id="{4B8E48FA-F002-8941-96A9-0A00BC46B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2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Oval 50">
                <a:extLst>
                  <a:ext uri="{FF2B5EF4-FFF2-40B4-BE49-F238E27FC236}">
                    <a16:creationId xmlns:a16="http://schemas.microsoft.com/office/drawing/2014/main" id="{4291421D-084C-DC48-A2BE-649094B98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51">
                <a:extLst>
                  <a:ext uri="{FF2B5EF4-FFF2-40B4-BE49-F238E27FC236}">
                    <a16:creationId xmlns:a16="http://schemas.microsoft.com/office/drawing/2014/main" id="{CC3AE48B-71E0-6E4E-BDB4-51A83C74A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Oval 52">
                <a:extLst>
                  <a:ext uri="{FF2B5EF4-FFF2-40B4-BE49-F238E27FC236}">
                    <a16:creationId xmlns:a16="http://schemas.microsoft.com/office/drawing/2014/main" id="{05304055-113C-5C4A-826C-580279841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53">
                <a:extLst>
                  <a:ext uri="{FF2B5EF4-FFF2-40B4-BE49-F238E27FC236}">
                    <a16:creationId xmlns:a16="http://schemas.microsoft.com/office/drawing/2014/main" id="{23C46A70-C0DE-4946-93FF-69FD49C57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2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7" name="Group 54">
              <a:extLst>
                <a:ext uri="{FF2B5EF4-FFF2-40B4-BE49-F238E27FC236}">
                  <a16:creationId xmlns:a16="http://schemas.microsoft.com/office/drawing/2014/main" id="{9E85EAE3-12B9-164B-8797-ABD355403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7863" y="3475038"/>
              <a:ext cx="6278562" cy="3176587"/>
              <a:chOff x="891" y="845"/>
              <a:chExt cx="3955" cy="2001"/>
            </a:xfrm>
          </p:grpSpPr>
          <p:sp>
            <p:nvSpPr>
              <p:cNvPr id="78" name="Text Box 55">
                <a:extLst>
                  <a:ext uri="{FF2B5EF4-FFF2-40B4-BE49-F238E27FC236}">
                    <a16:creationId xmlns:a16="http://schemas.microsoft.com/office/drawing/2014/main" id="{FAA18131-C542-1543-B577-95869354AC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3" y="10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79" name="Text Box 56">
                <a:extLst>
                  <a:ext uri="{FF2B5EF4-FFF2-40B4-BE49-F238E27FC236}">
                    <a16:creationId xmlns:a16="http://schemas.microsoft.com/office/drawing/2014/main" id="{7789266F-C06B-524F-8057-97490612C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0" y="256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80" name="Text Box 57">
                <a:extLst>
                  <a:ext uri="{FF2B5EF4-FFF2-40B4-BE49-F238E27FC236}">
                    <a16:creationId xmlns:a16="http://schemas.microsoft.com/office/drawing/2014/main" id="{CE6C5374-6D73-D34C-A683-C87CC0261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09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81" name="Text Box 58">
                <a:extLst>
                  <a:ext uri="{FF2B5EF4-FFF2-40B4-BE49-F238E27FC236}">
                    <a16:creationId xmlns:a16="http://schemas.microsoft.com/office/drawing/2014/main" id="{49E84D35-15A1-3249-A59C-6B7FE836A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" y="118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82" name="Text Box 59">
                <a:extLst>
                  <a:ext uri="{FF2B5EF4-FFF2-40B4-BE49-F238E27FC236}">
                    <a16:creationId xmlns:a16="http://schemas.microsoft.com/office/drawing/2014/main" id="{754462F7-B9D7-9D4A-9A26-2E65DDE087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" y="145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83" name="Text Box 60">
                <a:extLst>
                  <a:ext uri="{FF2B5EF4-FFF2-40B4-BE49-F238E27FC236}">
                    <a16:creationId xmlns:a16="http://schemas.microsoft.com/office/drawing/2014/main" id="{2C65D9BA-39F5-164E-955E-D717C7F77E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" y="127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84" name="Text Box 61">
                <a:extLst>
                  <a:ext uri="{FF2B5EF4-FFF2-40B4-BE49-F238E27FC236}">
                    <a16:creationId xmlns:a16="http://schemas.microsoft.com/office/drawing/2014/main" id="{3B0271C8-3ED5-A940-AAEC-6EF26979F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5" y="150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85" name="Text Box 62">
                <a:extLst>
                  <a:ext uri="{FF2B5EF4-FFF2-40B4-BE49-F238E27FC236}">
                    <a16:creationId xmlns:a16="http://schemas.microsoft.com/office/drawing/2014/main" id="{3B2A96D8-8007-6244-8AA8-9CCBBA598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7" y="158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86" name="Text Box 63">
                <a:extLst>
                  <a:ext uri="{FF2B5EF4-FFF2-40B4-BE49-F238E27FC236}">
                    <a16:creationId xmlns:a16="http://schemas.microsoft.com/office/drawing/2014/main" id="{159401D6-AE23-C24B-9EF9-2082EC6F4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475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87" name="Text Box 64">
                <a:extLst>
                  <a:ext uri="{FF2B5EF4-FFF2-40B4-BE49-F238E27FC236}">
                    <a16:creationId xmlns:a16="http://schemas.microsoft.com/office/drawing/2014/main" id="{E986AFD4-A9E5-5640-AD3F-DFC3A25D1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6" y="231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88" name="Text Box 65">
                <a:extLst>
                  <a:ext uri="{FF2B5EF4-FFF2-40B4-BE49-F238E27FC236}">
                    <a16:creationId xmlns:a16="http://schemas.microsoft.com/office/drawing/2014/main" id="{061B9EFA-6543-9241-82C6-347EDE77B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89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89" name="Text Box 66">
                <a:extLst>
                  <a:ext uri="{FF2B5EF4-FFF2-40B4-BE49-F238E27FC236}">
                    <a16:creationId xmlns:a16="http://schemas.microsoft.com/office/drawing/2014/main" id="{88147306-8233-FA4F-BC0A-4DF6F24D3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3" y="265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0" name="Text Box 67">
                <a:extLst>
                  <a:ext uri="{FF2B5EF4-FFF2-40B4-BE49-F238E27FC236}">
                    <a16:creationId xmlns:a16="http://schemas.microsoft.com/office/drawing/2014/main" id="{A1578BC5-8CD6-B34F-9CD8-6DAA89FAB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7" y="845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1" name="Text Box 68">
                <a:extLst>
                  <a:ext uri="{FF2B5EF4-FFF2-40B4-BE49-F238E27FC236}">
                    <a16:creationId xmlns:a16="http://schemas.microsoft.com/office/drawing/2014/main" id="{5B93B24E-83B8-F547-B988-5FE16492F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0" y="206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2" name="Text Box 69">
                <a:extLst>
                  <a:ext uri="{FF2B5EF4-FFF2-40B4-BE49-F238E27FC236}">
                    <a16:creationId xmlns:a16="http://schemas.microsoft.com/office/drawing/2014/main" id="{D2955DAE-E1A3-D041-8B56-DCF63A171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" y="265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3" name="Text Box 70">
                <a:extLst>
                  <a:ext uri="{FF2B5EF4-FFF2-40B4-BE49-F238E27FC236}">
                    <a16:creationId xmlns:a16="http://schemas.microsoft.com/office/drawing/2014/main" id="{9EBB33BA-8D1B-974C-8737-4C652509B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7" y="238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4" name="Text Box 71">
                <a:extLst>
                  <a:ext uri="{FF2B5EF4-FFF2-40B4-BE49-F238E27FC236}">
                    <a16:creationId xmlns:a16="http://schemas.microsoft.com/office/drawing/2014/main" id="{5718D5C1-3EF5-964A-A34D-BB7558F5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9" y="84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5" name="Text Box 72">
                <a:extLst>
                  <a:ext uri="{FF2B5EF4-FFF2-40B4-BE49-F238E27FC236}">
                    <a16:creationId xmlns:a16="http://schemas.microsoft.com/office/drawing/2014/main" id="{022D6AD5-F68E-1E43-9316-8E67E33F8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" y="169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6" name="Text Box 73">
                <a:extLst>
                  <a:ext uri="{FF2B5EF4-FFF2-40B4-BE49-F238E27FC236}">
                    <a16:creationId xmlns:a16="http://schemas.microsoft.com/office/drawing/2014/main" id="{92C9DFFD-6F0D-724F-A300-1CD67E200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" y="118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1F13B5A-29CA-194C-AB22-A50E48E24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204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98" name="Text Box 75">
                <a:extLst>
                  <a:ext uri="{FF2B5EF4-FFF2-40B4-BE49-F238E27FC236}">
                    <a16:creationId xmlns:a16="http://schemas.microsoft.com/office/drawing/2014/main" id="{EAC9DB69-9159-C545-9B7C-021D526F7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52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99" name="Text Box 76">
                <a:extLst>
                  <a:ext uri="{FF2B5EF4-FFF2-40B4-BE49-F238E27FC236}">
                    <a16:creationId xmlns:a16="http://schemas.microsoft.com/office/drawing/2014/main" id="{F0FAA30F-06BF-3B42-AFBE-09C584CCCF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5" y="106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00" name="Text Box 77">
                <a:extLst>
                  <a:ext uri="{FF2B5EF4-FFF2-40B4-BE49-F238E27FC236}">
                    <a16:creationId xmlns:a16="http://schemas.microsoft.com/office/drawing/2014/main" id="{0110D50F-A48A-E94C-BA29-C380D4F3F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7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01" name="Text Box 78">
                <a:extLst>
                  <a:ext uri="{FF2B5EF4-FFF2-40B4-BE49-F238E27FC236}">
                    <a16:creationId xmlns:a16="http://schemas.microsoft.com/office/drawing/2014/main" id="{A3374CBA-1998-654E-8BB3-BC1577778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" y="212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02" name="Text Box 79">
                <a:extLst>
                  <a:ext uri="{FF2B5EF4-FFF2-40B4-BE49-F238E27FC236}">
                    <a16:creationId xmlns:a16="http://schemas.microsoft.com/office/drawing/2014/main" id="{920DC271-EA06-8545-AF3D-27BCD70A8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" y="178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03" name="Text Box 80">
                <a:extLst>
                  <a:ext uri="{FF2B5EF4-FFF2-40B4-BE49-F238E27FC236}">
                    <a16:creationId xmlns:a16="http://schemas.microsoft.com/office/drawing/2014/main" id="{4EC86435-F239-3242-A737-96CE54BA78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85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04" name="Text Box 81">
                <a:extLst>
                  <a:ext uri="{FF2B5EF4-FFF2-40B4-BE49-F238E27FC236}">
                    <a16:creationId xmlns:a16="http://schemas.microsoft.com/office/drawing/2014/main" id="{0C79BDE4-95A0-4540-B154-89B4752207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" y="236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05" name="Text Box 82">
                <a:extLst>
                  <a:ext uri="{FF2B5EF4-FFF2-40B4-BE49-F238E27FC236}">
                    <a16:creationId xmlns:a16="http://schemas.microsoft.com/office/drawing/2014/main" id="{29BF203C-62A2-5E40-9133-AE977FBCC0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19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06" name="Text Box 83">
                <a:extLst>
                  <a:ext uri="{FF2B5EF4-FFF2-40B4-BE49-F238E27FC236}">
                    <a16:creationId xmlns:a16="http://schemas.microsoft.com/office/drawing/2014/main" id="{15EE28CE-D239-1747-AA78-4705B4C3E3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4" y="134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07" name="Text Box 84">
                <a:extLst>
                  <a:ext uri="{FF2B5EF4-FFF2-40B4-BE49-F238E27FC236}">
                    <a16:creationId xmlns:a16="http://schemas.microsoft.com/office/drawing/2014/main" id="{EFF215DF-07AF-C247-B7F1-AAC04B7E2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185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08" name="Text Box 85">
                <a:extLst>
                  <a:ext uri="{FF2B5EF4-FFF2-40B4-BE49-F238E27FC236}">
                    <a16:creationId xmlns:a16="http://schemas.microsoft.com/office/drawing/2014/main" id="{842892C9-0B92-FC48-9B25-1BCF7DE8C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185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09" name="Text Box 86">
                <a:extLst>
                  <a:ext uri="{FF2B5EF4-FFF2-40B4-BE49-F238E27FC236}">
                    <a16:creationId xmlns:a16="http://schemas.microsoft.com/office/drawing/2014/main" id="{571FAED8-AD99-E941-BBAD-86D308246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4" y="112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10" name="Text Box 87">
                <a:extLst>
                  <a:ext uri="{FF2B5EF4-FFF2-40B4-BE49-F238E27FC236}">
                    <a16:creationId xmlns:a16="http://schemas.microsoft.com/office/drawing/2014/main" id="{12DF622C-DC60-BC44-8442-C293F2CD8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" y="1355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1" name="Text Box 88">
                <a:extLst>
                  <a:ext uri="{FF2B5EF4-FFF2-40B4-BE49-F238E27FC236}">
                    <a16:creationId xmlns:a16="http://schemas.microsoft.com/office/drawing/2014/main" id="{54D55F19-5912-9942-A05C-BEFCA104F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7" y="159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2" name="Text Box 89">
                <a:extLst>
                  <a:ext uri="{FF2B5EF4-FFF2-40B4-BE49-F238E27FC236}">
                    <a16:creationId xmlns:a16="http://schemas.microsoft.com/office/drawing/2014/main" id="{F0A5CCF6-24A2-0A47-9C4F-2CBEA79E4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2" y="132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3" name="Text Box 90">
                <a:extLst>
                  <a:ext uri="{FF2B5EF4-FFF2-40B4-BE49-F238E27FC236}">
                    <a16:creationId xmlns:a16="http://schemas.microsoft.com/office/drawing/2014/main" id="{7B7886D5-CF7B-F34E-AA03-2D9060E49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" y="103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4" name="Text Box 91">
                <a:extLst>
                  <a:ext uri="{FF2B5EF4-FFF2-40B4-BE49-F238E27FC236}">
                    <a16:creationId xmlns:a16="http://schemas.microsoft.com/office/drawing/2014/main" id="{40470A3C-1A93-0947-8FF5-6A9DC97641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43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5" name="Text Box 92">
                <a:extLst>
                  <a:ext uri="{FF2B5EF4-FFF2-40B4-BE49-F238E27FC236}">
                    <a16:creationId xmlns:a16="http://schemas.microsoft.com/office/drawing/2014/main" id="{899A5B01-5B63-AD4D-B803-FFC8BEC295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3" y="178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6" name="Text Box 93">
                <a:extLst>
                  <a:ext uri="{FF2B5EF4-FFF2-40B4-BE49-F238E27FC236}">
                    <a16:creationId xmlns:a16="http://schemas.microsoft.com/office/drawing/2014/main" id="{96F520FF-C30B-3D48-9159-0BCC305A2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" y="100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7" name="Text Box 94">
                <a:extLst>
                  <a:ext uri="{FF2B5EF4-FFF2-40B4-BE49-F238E27FC236}">
                    <a16:creationId xmlns:a16="http://schemas.microsoft.com/office/drawing/2014/main" id="{EEBF9330-A44C-AA44-AB67-C996C0EFA3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112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8" name="Text Box 95">
                <a:extLst>
                  <a:ext uri="{FF2B5EF4-FFF2-40B4-BE49-F238E27FC236}">
                    <a16:creationId xmlns:a16="http://schemas.microsoft.com/office/drawing/2014/main" id="{578719B3-D911-714D-BD40-1CC792801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19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19" name="Text Box 96">
                <a:extLst>
                  <a:ext uri="{FF2B5EF4-FFF2-40B4-BE49-F238E27FC236}">
                    <a16:creationId xmlns:a16="http://schemas.microsoft.com/office/drawing/2014/main" id="{D70AF5DC-E945-2E48-B8AD-0F9F2E2E6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01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20" name="Text Box 97">
                <a:extLst>
                  <a:ext uri="{FF2B5EF4-FFF2-40B4-BE49-F238E27FC236}">
                    <a16:creationId xmlns:a16="http://schemas.microsoft.com/office/drawing/2014/main" id="{78491C78-5659-464E-A2E7-771BA2250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0" y="178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21" name="Text Box 98">
                <a:extLst>
                  <a:ext uri="{FF2B5EF4-FFF2-40B4-BE49-F238E27FC236}">
                    <a16:creationId xmlns:a16="http://schemas.microsoft.com/office/drawing/2014/main" id="{4DABB8D0-188F-BA42-ADE9-0B975720E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8" y="231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22" name="Text Box 99">
                <a:extLst>
                  <a:ext uri="{FF2B5EF4-FFF2-40B4-BE49-F238E27FC236}">
                    <a16:creationId xmlns:a16="http://schemas.microsoft.com/office/drawing/2014/main" id="{D712A6A8-3FD8-E64E-8E41-9C1A46FDF1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80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3" name="Text Box 100">
                <a:extLst>
                  <a:ext uri="{FF2B5EF4-FFF2-40B4-BE49-F238E27FC236}">
                    <a16:creationId xmlns:a16="http://schemas.microsoft.com/office/drawing/2014/main" id="{BF90F063-8F5A-4048-9120-4DC43D7B5C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" y="191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CC0000"/>
                    </a:solidFill>
                    <a:latin typeface="Times New Roman" pitchFamily="-112" charset="0"/>
                  </a:rPr>
                  <a:t>1</a:t>
                </a:r>
              </a:p>
            </p:txBody>
          </p:sp>
          <p:sp>
            <p:nvSpPr>
              <p:cNvPr id="124" name="Text Box 101">
                <a:extLst>
                  <a:ext uri="{FF2B5EF4-FFF2-40B4-BE49-F238E27FC236}">
                    <a16:creationId xmlns:a16="http://schemas.microsoft.com/office/drawing/2014/main" id="{0B453C5A-D297-BB4C-AB88-95B4A058D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6" y="210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5" name="Text Box 102">
                <a:extLst>
                  <a:ext uri="{FF2B5EF4-FFF2-40B4-BE49-F238E27FC236}">
                    <a16:creationId xmlns:a16="http://schemas.microsoft.com/office/drawing/2014/main" id="{C7A8711E-E176-B54C-B221-5B9FC6ACBC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" y="122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6" name="Text Box 103">
                <a:extLst>
                  <a:ext uri="{FF2B5EF4-FFF2-40B4-BE49-F238E27FC236}">
                    <a16:creationId xmlns:a16="http://schemas.microsoft.com/office/drawing/2014/main" id="{432A6A26-779F-3C4E-A851-3CC276458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" y="1148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7" name="Text Box 104">
                <a:extLst>
                  <a:ext uri="{FF2B5EF4-FFF2-40B4-BE49-F238E27FC236}">
                    <a16:creationId xmlns:a16="http://schemas.microsoft.com/office/drawing/2014/main" id="{C65FED7E-3F07-F84B-BBDF-ED471C706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85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8" name="Text Box 105">
                <a:extLst>
                  <a:ext uri="{FF2B5EF4-FFF2-40B4-BE49-F238E27FC236}">
                    <a16:creationId xmlns:a16="http://schemas.microsoft.com/office/drawing/2014/main" id="{DE9F1D46-C40D-B74C-872B-0709E5D35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09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29" name="Text Box 106">
                <a:extLst>
                  <a:ext uri="{FF2B5EF4-FFF2-40B4-BE49-F238E27FC236}">
                    <a16:creationId xmlns:a16="http://schemas.microsoft.com/office/drawing/2014/main" id="{90138443-93CB-7544-842B-72FD11392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" y="899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FF"/>
                    </a:solidFill>
                    <a:latin typeface="Times New Roman" pitchFamily="-112" charset="0"/>
                  </a:rPr>
                  <a:t>2</a:t>
                </a:r>
              </a:p>
            </p:txBody>
          </p:sp>
          <p:sp>
            <p:nvSpPr>
              <p:cNvPr id="130" name="Text Box 107">
                <a:extLst>
                  <a:ext uri="{FF2B5EF4-FFF2-40B4-BE49-F238E27FC236}">
                    <a16:creationId xmlns:a16="http://schemas.microsoft.com/office/drawing/2014/main" id="{F332D559-BAA8-A94A-9066-0035DC811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94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31" name="Text Box 108">
                <a:extLst>
                  <a:ext uri="{FF2B5EF4-FFF2-40B4-BE49-F238E27FC236}">
                    <a16:creationId xmlns:a16="http://schemas.microsoft.com/office/drawing/2014/main" id="{6CE0F6F2-3D67-F346-A852-33155D6FE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2" y="229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32" name="Text Box 109">
                <a:extLst>
                  <a:ext uri="{FF2B5EF4-FFF2-40B4-BE49-F238E27FC236}">
                    <a16:creationId xmlns:a16="http://schemas.microsoft.com/office/drawing/2014/main" id="{E087C20B-F2F7-3448-8798-154294513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00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33" name="Text Box 110">
                <a:extLst>
                  <a:ext uri="{FF2B5EF4-FFF2-40B4-BE49-F238E27FC236}">
                    <a16:creationId xmlns:a16="http://schemas.microsoft.com/office/drawing/2014/main" id="{C1AA0F09-BD5E-E34F-A8F8-C41604C74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" y="22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34" name="Text Box 111">
                <a:extLst>
                  <a:ext uri="{FF2B5EF4-FFF2-40B4-BE49-F238E27FC236}">
                    <a16:creationId xmlns:a16="http://schemas.microsoft.com/office/drawing/2014/main" id="{3A43B274-D61D-E844-AA55-2332E7702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" y="1601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  <p:sp>
            <p:nvSpPr>
              <p:cNvPr id="135" name="Text Box 112">
                <a:extLst>
                  <a:ext uri="{FF2B5EF4-FFF2-40B4-BE49-F238E27FC236}">
                    <a16:creationId xmlns:a16="http://schemas.microsoft.com/office/drawing/2014/main" id="{83080B15-967B-F341-B397-C36E9FFA2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142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339933"/>
                    </a:solidFill>
                    <a:latin typeface="Times New Roman" pitchFamily="-112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307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4B89-E4A1-314E-AB23-CC0FBF75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Schrödinger’s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9AD0C745-0D70-7742-BA6A-65F616609E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571" y="1954212"/>
                <a:ext cx="8027986" cy="36301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</a:rPr>
                  <a:t>Solve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as a function of </a:t>
                </a:r>
                <a:r>
                  <a:rPr lang="en-US" i="1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Determine the spectrum of </a:t>
                </a:r>
                <a:r>
                  <a:rPr lang="en-US" i="1" dirty="0"/>
                  <a:t>H</a:t>
                </a:r>
                <a:endParaRPr lang="en-US" dirty="0"/>
              </a:p>
              <a:p>
                <a:r>
                  <a:rPr lang="en-US" dirty="0"/>
                  <a:t>Find eigenvectors of </a:t>
                </a:r>
                <a:r>
                  <a:rPr lang="en-US" i="1" dirty="0"/>
                  <a:t>H</a:t>
                </a:r>
                <a:r>
                  <a:rPr lang="en-US" dirty="0"/>
                  <a:t>, e.g. ground state.</a:t>
                </a:r>
              </a:p>
              <a:p>
                <a:r>
                  <a:rPr lang="en-US" dirty="0"/>
                  <a:t>Estimate mean of some operator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Applications: Chemistry, Physics, coupled linear equations, differential equations, machine learning, ….</a:t>
                </a:r>
              </a:p>
            </p:txBody>
          </p:sp>
        </mc:Choice>
        <mc:Fallback xmlns="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9AD0C745-0D70-7742-BA6A-65F616609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71" y="1954212"/>
                <a:ext cx="8027986" cy="3630159"/>
              </a:xfrm>
              <a:prstGeom prst="rect">
                <a:avLst/>
              </a:prstGeom>
              <a:blipFill>
                <a:blip r:embed="rId2"/>
                <a:stretch>
                  <a:fillRect l="-1262" t="-20557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22CFF-20FF-9B4A-851C-91D2D88E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125-632C-554E-BD15-6B495A55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computation?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381F1-77E1-2E44-9DC9-CEBBC465A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[universal] computer is a [programmable] machine that process input information (bits) into output information (bits) via a logical sequence of hardware instructions.</a:t>
            </a:r>
          </a:p>
          <a:p>
            <a:r>
              <a:rPr lang="en-US" dirty="0"/>
              <a:t>Computation is the physical process in this machine, determined by an algorithm, whose purpose is to solve a computational problem.</a:t>
            </a:r>
          </a:p>
          <a:p>
            <a:r>
              <a:rPr lang="en-US" dirty="0"/>
              <a:t>Computational problems arise as different types, including ”decision”, “function”, “search”, “promise” and ”optimization”.</a:t>
            </a:r>
          </a:p>
        </p:txBody>
      </p:sp>
    </p:spTree>
    <p:extLst>
      <p:ext uri="{BB962C8B-B14F-4D97-AF65-F5344CB8AC3E}">
        <p14:creationId xmlns:p14="http://schemas.microsoft.com/office/powerpoint/2010/main" val="60443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D0D0-A113-054F-8E80-AAEB5D63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circuit for Pauli evolution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CD4F00-A3D8-0848-9C78-C07F2E8C5722}"/>
              </a:ext>
            </a:extLst>
          </p:cNvPr>
          <p:cNvGrpSpPr/>
          <p:nvPr/>
        </p:nvGrpSpPr>
        <p:grpSpPr>
          <a:xfrm>
            <a:off x="1223736" y="2594429"/>
            <a:ext cx="6191250" cy="3111840"/>
            <a:chOff x="946150" y="2463800"/>
            <a:chExt cx="6191250" cy="31118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B5A778-5F70-D14E-83A0-C008933878BF}"/>
                </a:ext>
              </a:extLst>
            </p:cNvPr>
            <p:cNvSpPr/>
            <p:nvPr/>
          </p:nvSpPr>
          <p:spPr bwMode="auto">
            <a:xfrm>
              <a:off x="3657600" y="4432300"/>
              <a:ext cx="152400" cy="1905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D18191-30B7-1C43-8CB7-CF3799BFAB6D}"/>
                </a:ext>
              </a:extLst>
            </p:cNvPr>
            <p:cNvSpPr/>
            <p:nvPr/>
          </p:nvSpPr>
          <p:spPr bwMode="auto">
            <a:xfrm>
              <a:off x="3225800" y="4419600"/>
              <a:ext cx="152400" cy="1905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22CF2A-8894-7045-A455-1E779433FA53}"/>
                </a:ext>
              </a:extLst>
            </p:cNvPr>
            <p:cNvCxnSpPr>
              <a:endCxn id="21" idx="1"/>
            </p:cNvCxnSpPr>
            <p:nvPr/>
          </p:nvCxnSpPr>
          <p:spPr bwMode="auto">
            <a:xfrm flipV="1">
              <a:off x="2197100" y="2698750"/>
              <a:ext cx="4089400" cy="635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913A0A-2EE2-CB4E-ADB3-948EF6E92453}"/>
                </a:ext>
              </a:extLst>
            </p:cNvPr>
            <p:cNvCxnSpPr/>
            <p:nvPr/>
          </p:nvCxnSpPr>
          <p:spPr bwMode="auto">
            <a:xfrm>
              <a:off x="1320800" y="4013200"/>
              <a:ext cx="57785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2E768F-0C28-BD46-861C-6B788F767DA3}"/>
                </a:ext>
              </a:extLst>
            </p:cNvPr>
            <p:cNvCxnSpPr>
              <a:endCxn id="11" idx="1"/>
            </p:cNvCxnSpPr>
            <p:nvPr/>
          </p:nvCxnSpPr>
          <p:spPr bwMode="auto">
            <a:xfrm>
              <a:off x="1574800" y="4495800"/>
              <a:ext cx="2438400" cy="635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86435C-6DE4-5A45-9966-A2E6F13A1D56}"/>
                </a:ext>
              </a:extLst>
            </p:cNvPr>
            <p:cNvCxnSpPr/>
            <p:nvPr/>
          </p:nvCxnSpPr>
          <p:spPr bwMode="auto">
            <a:xfrm>
              <a:off x="3086100" y="3479800"/>
              <a:ext cx="24257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9479D9-D660-C444-9F45-8AABBB7F189B}"/>
                </a:ext>
              </a:extLst>
            </p:cNvPr>
            <p:cNvSpPr/>
            <p:nvPr/>
          </p:nvSpPr>
          <p:spPr bwMode="auto">
            <a:xfrm>
              <a:off x="4013200" y="4241800"/>
              <a:ext cx="609600" cy="520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A32E996C-2DCC-7849-A15B-DDBF91FFF3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112622"/>
                </p:ext>
              </p:extLst>
            </p:nvPr>
          </p:nvGraphicFramePr>
          <p:xfrm>
            <a:off x="4058670" y="4343400"/>
            <a:ext cx="524443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" name="Equation" r:id="rId3" imgW="292100" imgH="165100" progId="Equation.3">
                    <p:embed/>
                  </p:oleObj>
                </mc:Choice>
                <mc:Fallback>
                  <p:oleObj name="Equation" r:id="rId3" imgW="292100" imgH="165100" progId="Equation.3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670" y="4343400"/>
                          <a:ext cx="524443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1509F19-8C31-3048-A670-09A8217EAD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859251"/>
                </p:ext>
              </p:extLst>
            </p:nvPr>
          </p:nvGraphicFramePr>
          <p:xfrm>
            <a:off x="946150" y="3308350"/>
            <a:ext cx="336550" cy="280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" name="Equation" r:id="rId5" imgW="190500" imgH="190500" progId="Equation.3">
                    <p:embed/>
                  </p:oleObj>
                </mc:Choice>
                <mc:Fallback>
                  <p:oleObj name="Equation" r:id="rId5" imgW="190500" imgH="190500" progId="Equation.3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3308350"/>
                          <a:ext cx="336550" cy="280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>
              <a:extLst>
                <a:ext uri="{FF2B5EF4-FFF2-40B4-BE49-F238E27FC236}">
                  <a16:creationId xmlns:a16="http://schemas.microsoft.com/office/drawing/2014/main" id="{E5A9D778-D8B2-7540-8ED6-A546338B97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516699"/>
                </p:ext>
              </p:extLst>
            </p:nvPr>
          </p:nvGraphicFramePr>
          <p:xfrm>
            <a:off x="946150" y="3854450"/>
            <a:ext cx="3365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3" name="Equation" r:id="rId7" imgW="190500" imgH="190500" progId="Equation.3">
                    <p:embed/>
                  </p:oleObj>
                </mc:Choice>
                <mc:Fallback>
                  <p:oleObj name="Equation" r:id="rId7" imgW="190500" imgH="190500" progId="Equation.3">
                    <p:embed/>
                    <p:pic>
                      <p:nvPicPr>
                        <p:cNvPr id="29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3854450"/>
                          <a:ext cx="33655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>
              <a:extLst>
                <a:ext uri="{FF2B5EF4-FFF2-40B4-BE49-F238E27FC236}">
                  <a16:creationId xmlns:a16="http://schemas.microsoft.com/office/drawing/2014/main" id="{BDDB4339-972F-3848-8A77-2FD235B61B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3428527"/>
                </p:ext>
              </p:extLst>
            </p:nvPr>
          </p:nvGraphicFramePr>
          <p:xfrm>
            <a:off x="946150" y="4349750"/>
            <a:ext cx="3365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" name="Equation" r:id="rId8" imgW="190500" imgH="190500" progId="Equation.3">
                    <p:embed/>
                  </p:oleObj>
                </mc:Choice>
                <mc:Fallback>
                  <p:oleObj name="Equation" r:id="rId8" imgW="190500" imgH="190500" progId="Equation.3">
                    <p:embed/>
                    <p:pic>
                      <p:nvPicPr>
                        <p:cNvPr id="3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4349750"/>
                          <a:ext cx="33655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100182-C43F-EA43-A1E0-F187F07D7B47}"/>
                </a:ext>
              </a:extLst>
            </p:cNvPr>
            <p:cNvSpPr/>
            <p:nvPr/>
          </p:nvSpPr>
          <p:spPr bwMode="auto">
            <a:xfrm>
              <a:off x="3263900" y="2654300"/>
              <a:ext cx="889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751FAE-B30D-0B45-94C6-A186CC89E1E5}"/>
                </a:ext>
              </a:extLst>
            </p:cNvPr>
            <p:cNvCxnSpPr/>
            <p:nvPr/>
          </p:nvCxnSpPr>
          <p:spPr bwMode="auto">
            <a:xfrm rot="5400000">
              <a:off x="2349500" y="3657600"/>
              <a:ext cx="19050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graphicFrame>
          <p:nvGraphicFramePr>
            <p:cNvPr id="18" name="Object 15">
              <a:extLst>
                <a:ext uri="{FF2B5EF4-FFF2-40B4-BE49-F238E27FC236}">
                  <a16:creationId xmlns:a16="http://schemas.microsoft.com/office/drawing/2014/main" id="{B37FEFC6-28CE-0D4D-8B91-CD37500AE7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6383434"/>
                </p:ext>
              </p:extLst>
            </p:nvPr>
          </p:nvGraphicFramePr>
          <p:xfrm>
            <a:off x="946150" y="2559050"/>
            <a:ext cx="3365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" name="Equation" r:id="rId9" imgW="190500" imgH="190500" progId="Equation.3">
                    <p:embed/>
                  </p:oleObj>
                </mc:Choice>
                <mc:Fallback>
                  <p:oleObj name="Equation" r:id="rId9" imgW="190500" imgH="190500" progId="Equation.3">
                    <p:embed/>
                    <p:pic>
                      <p:nvPicPr>
                        <p:cNvPr id="3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50" y="2559050"/>
                          <a:ext cx="336550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B6044A-8B53-794D-B7AC-63B0D25CED69}"/>
                </a:ext>
              </a:extLst>
            </p:cNvPr>
            <p:cNvCxnSpPr/>
            <p:nvPr/>
          </p:nvCxnSpPr>
          <p:spPr bwMode="auto">
            <a:xfrm>
              <a:off x="1346200" y="26924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E5EA15-443B-9845-96C6-743A86899286}"/>
                </a:ext>
              </a:extLst>
            </p:cNvPr>
            <p:cNvSpPr/>
            <p:nvPr/>
          </p:nvSpPr>
          <p:spPr bwMode="auto">
            <a:xfrm>
              <a:off x="1727200" y="24638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818155-85B8-E94E-A481-F489728A76BB}"/>
                </a:ext>
              </a:extLst>
            </p:cNvPr>
            <p:cNvSpPr/>
            <p:nvPr/>
          </p:nvSpPr>
          <p:spPr bwMode="auto">
            <a:xfrm>
              <a:off x="6286500" y="25019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H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14F211-25C0-9747-BC2A-E34830A5B43E}"/>
                </a:ext>
              </a:extLst>
            </p:cNvPr>
            <p:cNvCxnSpPr/>
            <p:nvPr/>
          </p:nvCxnSpPr>
          <p:spPr bwMode="auto">
            <a:xfrm>
              <a:off x="6781800" y="26924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84437A-B411-B146-AB73-763726A87A99}"/>
                </a:ext>
              </a:extLst>
            </p:cNvPr>
            <p:cNvCxnSpPr/>
            <p:nvPr/>
          </p:nvCxnSpPr>
          <p:spPr bwMode="auto">
            <a:xfrm>
              <a:off x="1358900" y="34798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DDBA87-0A29-E047-8DA9-2B0CE9A14D16}"/>
                </a:ext>
              </a:extLst>
            </p:cNvPr>
            <p:cNvSpPr/>
            <p:nvPr/>
          </p:nvSpPr>
          <p:spPr bwMode="auto">
            <a:xfrm>
              <a:off x="1739900" y="32512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S</a:t>
              </a:r>
              <a:r>
                <a:rPr kumimoji="0" lang="en-US" sz="2400" b="0" i="1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6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Brigh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74C0EF-BFA9-994F-B733-A73608839980}"/>
                </a:ext>
              </a:extLst>
            </p:cNvPr>
            <p:cNvCxnSpPr/>
            <p:nvPr/>
          </p:nvCxnSpPr>
          <p:spPr bwMode="auto">
            <a:xfrm>
              <a:off x="2197100" y="34925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F8E236-C2B5-D648-8D90-A846BC19453B}"/>
                </a:ext>
              </a:extLst>
            </p:cNvPr>
            <p:cNvSpPr/>
            <p:nvPr/>
          </p:nvSpPr>
          <p:spPr bwMode="auto">
            <a:xfrm>
              <a:off x="2578100" y="32639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H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F0624FD-77D3-514B-9185-68289D38A433}"/>
                </a:ext>
              </a:extLst>
            </p:cNvPr>
            <p:cNvSpPr/>
            <p:nvPr/>
          </p:nvSpPr>
          <p:spPr bwMode="auto">
            <a:xfrm>
              <a:off x="3708400" y="3187700"/>
              <a:ext cx="889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E8A7FD-95DD-404B-97E3-958AB6549D40}"/>
                </a:ext>
              </a:extLst>
            </p:cNvPr>
            <p:cNvCxnSpPr/>
            <p:nvPr/>
          </p:nvCxnSpPr>
          <p:spPr bwMode="auto">
            <a:xfrm rot="5400000">
              <a:off x="3055144" y="3917950"/>
              <a:ext cx="1383506" cy="2619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E887BB9-2009-9A47-AEEA-577908C22D28}"/>
                </a:ext>
              </a:extLst>
            </p:cNvPr>
            <p:cNvCxnSpPr/>
            <p:nvPr/>
          </p:nvCxnSpPr>
          <p:spPr bwMode="auto">
            <a:xfrm>
              <a:off x="4648200" y="4483100"/>
              <a:ext cx="2438400" cy="635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DA0969-72EF-CC49-9A2D-BAD17615DF71}"/>
                </a:ext>
              </a:extLst>
            </p:cNvPr>
            <p:cNvSpPr/>
            <p:nvPr/>
          </p:nvSpPr>
          <p:spPr bwMode="auto">
            <a:xfrm>
              <a:off x="5486400" y="32766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9110D3-DB31-7F4F-A83F-5F8C38F19855}"/>
                </a:ext>
              </a:extLst>
            </p:cNvPr>
            <p:cNvCxnSpPr/>
            <p:nvPr/>
          </p:nvCxnSpPr>
          <p:spPr bwMode="auto">
            <a:xfrm>
              <a:off x="5981700" y="34925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30096C-759B-334F-886E-570D0C39A13B}"/>
                </a:ext>
              </a:extLst>
            </p:cNvPr>
            <p:cNvSpPr/>
            <p:nvPr/>
          </p:nvSpPr>
          <p:spPr bwMode="auto">
            <a:xfrm>
              <a:off x="6311900" y="3302000"/>
              <a:ext cx="482600" cy="393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Bright"/>
                  <a:ea typeface="Times New Roman" charset="0"/>
                  <a:cs typeface="Times New Roman" charset="0"/>
                </a:rPr>
                <a:t>S</a:t>
              </a:r>
              <a:r>
                <a:rPr lang="en-US" i="1" baseline="30000" dirty="0">
                  <a:latin typeface="Lucida Bright"/>
                  <a:ea typeface="Times New Roman" charset="0"/>
                  <a:cs typeface="Times New Roman" charset="0"/>
                </a:rPr>
                <a:t>2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Bright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0CD668-2880-6D48-9C77-731855E8692B}"/>
                </a:ext>
              </a:extLst>
            </p:cNvPr>
            <p:cNvCxnSpPr/>
            <p:nvPr/>
          </p:nvCxnSpPr>
          <p:spPr bwMode="auto">
            <a:xfrm>
              <a:off x="6781800" y="3492500"/>
              <a:ext cx="3556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076EE9-6CE1-A249-ACAE-A771B7F30517}"/>
                </a:ext>
              </a:extLst>
            </p:cNvPr>
            <p:cNvSpPr/>
            <p:nvPr/>
          </p:nvSpPr>
          <p:spPr bwMode="auto">
            <a:xfrm>
              <a:off x="5194300" y="4381500"/>
              <a:ext cx="152400" cy="1905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9445D6-3919-4943-9D5C-39A88DEC3CE6}"/>
                </a:ext>
              </a:extLst>
            </p:cNvPr>
            <p:cNvSpPr/>
            <p:nvPr/>
          </p:nvSpPr>
          <p:spPr bwMode="auto">
            <a:xfrm>
              <a:off x="4762500" y="4368800"/>
              <a:ext cx="152400" cy="1905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AA4E0B-D1FC-0547-8CA2-7382EE44EAF4}"/>
                </a:ext>
              </a:extLst>
            </p:cNvPr>
            <p:cNvSpPr/>
            <p:nvPr/>
          </p:nvSpPr>
          <p:spPr bwMode="auto">
            <a:xfrm>
              <a:off x="4800600" y="2603500"/>
              <a:ext cx="889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3A077A-EA1A-4246-840D-DBA65F04EAFC}"/>
                </a:ext>
              </a:extLst>
            </p:cNvPr>
            <p:cNvCxnSpPr/>
            <p:nvPr/>
          </p:nvCxnSpPr>
          <p:spPr bwMode="auto">
            <a:xfrm rot="5400000">
              <a:off x="3886200" y="3606800"/>
              <a:ext cx="1905000" cy="158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00F4CD-6FE2-A84B-8107-4C6C9F0E6668}"/>
                </a:ext>
              </a:extLst>
            </p:cNvPr>
            <p:cNvSpPr/>
            <p:nvPr/>
          </p:nvSpPr>
          <p:spPr bwMode="auto">
            <a:xfrm>
              <a:off x="5245100" y="3136900"/>
              <a:ext cx="88900" cy="76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Wingdings" charset="2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11894A-DFD6-6248-9D1B-51FF841C2B48}"/>
                </a:ext>
              </a:extLst>
            </p:cNvPr>
            <p:cNvCxnSpPr/>
            <p:nvPr/>
          </p:nvCxnSpPr>
          <p:spPr bwMode="auto">
            <a:xfrm rot="5400000">
              <a:off x="4591844" y="3867150"/>
              <a:ext cx="1383506" cy="26194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</p:cxn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DE9418FE-FE1B-E049-86E4-2E7A8CFA8F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241051"/>
                </p:ext>
              </p:extLst>
            </p:nvPr>
          </p:nvGraphicFramePr>
          <p:xfrm>
            <a:off x="2895600" y="5060950"/>
            <a:ext cx="3390900" cy="514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6" name="Equation" r:id="rId10" imgW="1422400" imgH="215900" progId="Equation.3">
                    <p:embed/>
                  </p:oleObj>
                </mc:Choice>
                <mc:Fallback>
                  <p:oleObj name="Equation" r:id="rId10" imgW="1422400" imgH="215900" progId="Equation.3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5060950"/>
                          <a:ext cx="3390900" cy="5146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3329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682F-9254-3F48-99BC-9828727A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Linear-equation solver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69AEC-84CC-8B44-B9F7-AA42C09A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17" y="1373490"/>
            <a:ext cx="9166117" cy="41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F75B-081F-9F4B-90D2-5060E502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equations for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B9DA-96DA-5E46-9CB8-622347A17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Fit model to data set</a:t>
            </a:r>
          </a:p>
          <a:p>
            <a:r>
              <a:rPr lang="en-US" dirty="0"/>
              <a:t>Linear regression</a:t>
            </a:r>
          </a:p>
          <a:p>
            <a:r>
              <a:rPr lang="en-US" dirty="0"/>
              <a:t>Regularization (regression with small coefficients).</a:t>
            </a:r>
          </a:p>
          <a:p>
            <a:r>
              <a:rPr lang="en-US" dirty="0"/>
              <a:t>Principal-component analysis (dimensional reduction via matrix factorization e.g. SVD*)</a:t>
            </a:r>
          </a:p>
          <a:p>
            <a:r>
              <a:rPr lang="en-US" dirty="0"/>
              <a:t>Latent semantic analysis for natural language processing using matrix factorization</a:t>
            </a:r>
          </a:p>
          <a:p>
            <a:r>
              <a:rPr lang="en-US" dirty="0"/>
              <a:t>Recommender systems</a:t>
            </a:r>
          </a:p>
          <a:p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374606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4DDE-4B3E-3D41-85C8-D71D610E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Harrow-Hassidim-Lloyd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9CABB2-08A0-564F-9048-B9F5CB0E413E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Modify </a:t>
                </a:r>
                <a:r>
                  <a:rPr lang="en-US" dirty="0" err="1"/>
                  <a:t>Kitaev’s</a:t>
                </a:r>
                <a:r>
                  <a:rPr lang="en-US" dirty="0"/>
                  <a:t> eigenvalue-estimation algorithm for Hermitian </a:t>
                </a:r>
                <a:r>
                  <a:rPr lang="en-US" i="1" dirty="0"/>
                  <a:t>A</a:t>
                </a:r>
                <a:endParaRPr lang="en-US" dirty="0"/>
              </a:p>
              <a:p>
                <a:r>
                  <a:rPr lang="en-US" dirty="0"/>
                  <a:t>Prepare and inject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/>
                  <a:t> as input</a:t>
                </a:r>
              </a:p>
              <a:p>
                <a:r>
                  <a:rPr lang="en-US" dirty="0"/>
                  <a:t>Then approximate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:r>
                  <a:rPr lang="en-US" i="1" dirty="0"/>
                  <a:t>A</a:t>
                </a:r>
                <a:r>
                  <a:rPr lang="en-US" dirty="0"/>
                  <a:t>-</a:t>
                </a:r>
                <a:r>
                  <a:rPr lang="en-US" dirty="0" err="1"/>
                  <a:t>eigenbasis</a:t>
                </a:r>
                <a:r>
                  <a:rPr lang="en-US" dirty="0"/>
                  <a:t> {|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j</a:t>
                </a:r>
                <a:r>
                  <a:rPr lang="en-US" i="1" dirty="0"/>
                  <a:t>&gt;</a:t>
                </a:r>
                <a:r>
                  <a:rPr lang="en-US" dirty="0"/>
                  <a:t>} with corresponding eigenvalues {</a:t>
                </a:r>
                <a:r>
                  <a:rPr lang="en-US" i="1" dirty="0" err="1">
                    <a:latin typeface="Symbol"/>
                  </a:rPr>
                  <a:t>l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Requires </a:t>
                </a:r>
                <a:r>
                  <a:rPr lang="en-US" i="1" dirty="0"/>
                  <a:t>O(</a:t>
                </a:r>
                <a:r>
                  <a:rPr lang="en-US" i="1" dirty="0" err="1"/>
                  <a:t>n</a:t>
                </a:r>
                <a:r>
                  <a:rPr lang="en-US" dirty="0" err="1"/>
                  <a:t>log</a:t>
                </a:r>
                <a:r>
                  <a:rPr lang="en-US" i="1" dirty="0" err="1"/>
                  <a:t>n</a:t>
                </a:r>
                <a:r>
                  <a:rPr lang="en-US" i="1" dirty="0"/>
                  <a:t>)</a:t>
                </a:r>
                <a:r>
                  <a:rPr lang="en-US" dirty="0"/>
                  <a:t> steps</a:t>
                </a:r>
              </a:p>
              <a:p>
                <a:r>
                  <a:rPr lang="en-US" dirty="0" err="1"/>
                  <a:t>Kitaev</a:t>
                </a:r>
                <a:r>
                  <a:rPr lang="en-US" dirty="0"/>
                  <a:t> q algorithm output: eigenvalues and corresponding eigenvectors of </a:t>
                </a:r>
                <a:r>
                  <a:rPr lang="en-US" i="1" dirty="0"/>
                  <a:t>A</a:t>
                </a:r>
                <a:endParaRPr lang="en-US" dirty="0"/>
              </a:p>
              <a:p>
                <a:r>
                  <a:rPr lang="en-US" dirty="0"/>
                  <a:t>Then controlled rotations on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then undo to get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9CABB2-08A0-564F-9048-B9F5CB0E4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447" t="-2890" r="-2251" b="-19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480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2E74-0F3B-EF4D-A778-D35C622A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Aaronson’s Caveats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D8CB9-110F-A449-91F1-6A706229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5680229"/>
            <a:ext cx="9144000" cy="55225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FE7CA6-7ED6-B249-A1F4-BDFF40F5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" y="1318437"/>
            <a:ext cx="9144000" cy="3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BCFC-3FF5-0746-BE90-46FE1D11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Caveats</a:t>
            </a:r>
          </a:p>
        </p:txBody>
      </p:sp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AAFFF7A4-C71E-5C4A-A614-C638C8A0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131"/>
            <a:ext cx="9144000" cy="484973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A4B4DD-6D80-6041-AA8B-2B9F326B7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1817"/>
            <a:ext cx="9144000" cy="2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C326-D86E-4945-933E-C4479FC3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amplification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354DF-2FBB-F743-AEB6-3F12C68B8A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9" y="1818167"/>
            <a:ext cx="3290207" cy="4380614"/>
          </a:xfrm>
        </p:spPr>
        <p:txBody>
          <a:bodyPr>
            <a:normAutofit/>
          </a:bodyPr>
          <a:lstStyle/>
          <a:p>
            <a:r>
              <a:rPr lang="en-US" dirty="0"/>
              <a:t>Given output determines corresponding black-box input with high prob that yields given output</a:t>
            </a:r>
          </a:p>
          <a:p>
            <a:r>
              <a:rPr lang="en-US" dirty="0"/>
              <a:t>Uses √</a:t>
            </a:r>
            <a:r>
              <a:rPr lang="en-US" i="1" dirty="0"/>
              <a:t>N</a:t>
            </a:r>
            <a:r>
              <a:rPr lang="en-US" dirty="0"/>
              <a:t> queries for </a:t>
            </a:r>
            <a:r>
              <a:rPr lang="en-US" i="1" dirty="0"/>
              <a:t>N</a:t>
            </a:r>
            <a:r>
              <a:rPr lang="en-US" dirty="0"/>
              <a:t> the domain size</a:t>
            </a:r>
          </a:p>
          <a:p>
            <a:r>
              <a:rPr lang="en-US" dirty="0"/>
              <a:t> Quadratic q improvement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6AA14CC-3021-1445-9F4E-7FC1ADC4A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2111828"/>
            <a:ext cx="5397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F44B-F548-F140-8B35-CDA57A19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Abelian Subgroup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2C60A-CFD3-8D4D-A577-063A48F43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7886700" cy="4380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</a:p>
          <a:p>
            <a:r>
              <a:rPr lang="en-US" dirty="0"/>
              <a:t>Consider group </a:t>
            </a:r>
            <a:r>
              <a:rPr lang="en-US" i="1" dirty="0"/>
              <a:t>G</a:t>
            </a:r>
            <a:r>
              <a:rPr lang="en-US" dirty="0"/>
              <a:t>, subgroup </a:t>
            </a:r>
            <a:r>
              <a:rPr lang="en-US" i="1" dirty="0"/>
              <a:t>H</a:t>
            </a:r>
            <a:r>
              <a:rPr lang="en-US" dirty="0"/>
              <a:t>, and set </a:t>
            </a:r>
            <a:r>
              <a:rPr lang="en-US" i="1" dirty="0"/>
              <a:t>X</a:t>
            </a:r>
          </a:p>
          <a:p>
            <a:r>
              <a:rPr lang="en-US" dirty="0"/>
              <a:t>For O(</a:t>
            </a:r>
            <a:r>
              <a:rPr lang="en-US" dirty="0" err="1"/>
              <a:t>log|</a:t>
            </a:r>
            <a:r>
              <a:rPr lang="en-US" i="1" dirty="0" err="1"/>
              <a:t>G</a:t>
            </a:r>
            <a:r>
              <a:rPr lang="en-US" dirty="0"/>
              <a:t>|+</a:t>
            </a:r>
            <a:r>
              <a:rPr lang="en-US" dirty="0" err="1"/>
              <a:t>log|</a:t>
            </a:r>
            <a:r>
              <a:rPr lang="en-US" i="1" dirty="0" err="1"/>
              <a:t>X</a:t>
            </a:r>
            <a:r>
              <a:rPr lang="en-US" dirty="0"/>
              <a:t>|</a:t>
            </a:r>
            <a:r>
              <a:rPr lang="en-US" i="1" dirty="0"/>
              <a:t>)</a:t>
            </a:r>
            <a:r>
              <a:rPr lang="en-US" dirty="0"/>
              <a:t>-bit oracular hiding function </a:t>
            </a:r>
            <a:r>
              <a:rPr lang="en-US" i="1" dirty="0" err="1"/>
              <a:t>f:G→X</a:t>
            </a:r>
            <a:r>
              <a:rPr lang="en-US" i="1" dirty="0"/>
              <a:t>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i="1" dirty="0"/>
              <a:t>f(g)=f(g’)⟺</a:t>
            </a:r>
            <a:r>
              <a:rPr lang="en-US" i="1" dirty="0" err="1"/>
              <a:t>gH</a:t>
            </a:r>
            <a:r>
              <a:rPr lang="en-US" i="1" dirty="0"/>
              <a:t>=</a:t>
            </a:r>
            <a:r>
              <a:rPr lang="en-US" i="1" dirty="0" err="1"/>
              <a:t>g’H</a:t>
            </a:r>
            <a:r>
              <a:rPr lang="en-US" dirty="0"/>
              <a:t>, determine generating set for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/>
              <a:t>from oracular </a:t>
            </a:r>
            <a:r>
              <a:rPr lang="en-US" dirty="0"/>
              <a:t>evaluations of </a:t>
            </a:r>
            <a:r>
              <a:rPr lang="en-US" i="1" dirty="0"/>
              <a:t>G</a:t>
            </a:r>
            <a:endParaRPr lang="en-US" dirty="0"/>
          </a:p>
          <a:p>
            <a:r>
              <a:rPr lang="en-US" dirty="0"/>
              <a:t>Hard classically (</a:t>
            </a:r>
            <a:r>
              <a:rPr lang="en-US" dirty="0" err="1"/>
              <a:t>subexponential</a:t>
            </a:r>
            <a:r>
              <a:rPr lang="en-US" dirty="0"/>
              <a:t>); easy quantumly (polynomial)</a:t>
            </a:r>
          </a:p>
          <a:p>
            <a:r>
              <a:rPr lang="en-US" dirty="0"/>
              <a:t>Includes factoring, discrete logarithm, graph isomorphism, shortest-vector</a:t>
            </a:r>
          </a:p>
        </p:txBody>
      </p:sp>
    </p:spTree>
    <p:extLst>
      <p:ext uri="{BB962C8B-B14F-4D97-AF65-F5344CB8AC3E}">
        <p14:creationId xmlns:p14="http://schemas.microsoft.com/office/powerpoint/2010/main" val="2653230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CF74-66C2-FE4F-AAF8-47F4689C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 algorithm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805C79-354A-864D-865F-25D44A2C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" y="2285998"/>
            <a:ext cx="9047051" cy="32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E044-83FA-9E4D-A9FF-1DD9B2C5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simulation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E9B56-33C5-7E42-8E36-4D0C652FF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sparse Hamiltonian </a:t>
            </a:r>
            <a:r>
              <a:rPr lang="en-US" i="1" dirty="0"/>
              <a:t>H</a:t>
            </a:r>
            <a:r>
              <a:rPr lang="en-US" dirty="0"/>
              <a:t> on </a:t>
            </a:r>
            <a:r>
              <a:rPr lang="en-US" i="1" dirty="0"/>
              <a:t>n</a:t>
            </a:r>
            <a:r>
              <a:rPr lang="en-US" dirty="0"/>
              <a:t> degrees of freedom, exp(-</a:t>
            </a:r>
            <a:r>
              <a:rPr lang="en-US" dirty="0" err="1"/>
              <a:t>i</a:t>
            </a:r>
            <a:r>
              <a:rPr lang="en-US" i="1" dirty="0" err="1"/>
              <a:t>H</a:t>
            </a:r>
            <a:r>
              <a:rPr lang="en-US" dirty="0" err="1"/>
              <a:t>t</a:t>
            </a:r>
            <a:r>
              <a:rPr lang="en-US" dirty="0"/>
              <a:t>) can be simulated with poly(</a:t>
            </a:r>
            <a:r>
              <a:rPr lang="en-US" i="1" dirty="0" err="1"/>
              <a:t>n,t</a:t>
            </a:r>
            <a:r>
              <a:rPr lang="en-US" i="1" dirty="0"/>
              <a:t>) </a:t>
            </a:r>
            <a:r>
              <a:rPr lang="en-US" dirty="0"/>
              <a:t>gates whereas </a:t>
            </a:r>
            <a:r>
              <a:rPr lang="en-US" dirty="0" err="1"/>
              <a:t>superpolynomial</a:t>
            </a:r>
            <a:r>
              <a:rPr lang="en-US" dirty="0"/>
              <a:t> classical unless BPP=BQP</a:t>
            </a:r>
          </a:p>
          <a:p>
            <a:r>
              <a:rPr lang="en-US" dirty="0"/>
              <a:t>Can tractably approximate ground states for some systems and some tensor-network states</a:t>
            </a:r>
          </a:p>
          <a:p>
            <a:r>
              <a:rPr lang="en-US" dirty="0"/>
              <a:t>Applications to chemistry, condensed matter, relativistic q dynamics, q field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0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8AC6-0007-7744-A5EB-4D8D0865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5D4EB-6B24-C741-A08D-EC1309639E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7886700" cy="1610833"/>
          </a:xfrm>
        </p:spPr>
        <p:txBody>
          <a:bodyPr/>
          <a:lstStyle/>
          <a:p>
            <a:r>
              <a:rPr lang="en-US" dirty="0"/>
              <a:t>Map bits to a single bit (Yes/No).</a:t>
            </a:r>
          </a:p>
          <a:p>
            <a:r>
              <a:rPr lang="en-US" dirty="0"/>
              <a:t>Boolean function </a:t>
            </a:r>
            <a:r>
              <a:rPr lang="en-US" i="1" dirty="0"/>
              <a:t>f:{0,1}*</a:t>
            </a:r>
            <a:r>
              <a:rPr lang="en-US" i="1" dirty="0">
                <a:sym typeface="Wingdings" pitchFamily="2" charset="2"/>
              </a:rPr>
              <a:t> {0,1}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/>
              <a:t>Boolean function decomposable into NAND gates.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03490-58EB-D045-8DD8-E0D1F94A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214602" cy="317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F4196899-D577-8946-87F2-DE13F3401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3429000"/>
                <a:ext cx="3943350" cy="3057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NAND</a:t>
                </a:r>
                <a:r>
                  <a:rPr lang="en-US" i="1" dirty="0"/>
                  <a:t>:{0,1}</a:t>
                </a:r>
                <a:r>
                  <a:rPr lang="en-US" i="1" baseline="30000" dirty="0"/>
                  <a:t>2</a:t>
                </a:r>
                <a:r>
                  <a:rPr lang="en-CA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i="1" dirty="0">
                    <a:sym typeface="Wingdings" pitchFamily="2" charset="2"/>
                  </a:rPr>
                  <a:t> {0,1}: (</a:t>
                </a:r>
                <a:r>
                  <a:rPr lang="en-US" i="1" dirty="0" err="1">
                    <a:sym typeface="Wingdings" pitchFamily="2" charset="2"/>
                  </a:rPr>
                  <a:t>x,y</a:t>
                </a:r>
                <a:r>
                  <a:rPr lang="en-US" i="1" dirty="0">
                    <a:sym typeface="Wingdings" pitchFamily="2" charset="2"/>
                  </a:rPr>
                  <a:t>)↦ ¬(x ⋀ y).</a:t>
                </a:r>
              </a:p>
              <a:p>
                <a:r>
                  <a:rPr lang="en-US" dirty="0"/>
                  <a:t>Problem complexity concerns how space and time costs scale with size of problem instance (#bits).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F4196899-D577-8946-87F2-DE13F3401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29000"/>
                <a:ext cx="3943350" cy="3057525"/>
              </a:xfrm>
              <a:prstGeom prst="rect">
                <a:avLst/>
              </a:prstGeom>
              <a:blipFill>
                <a:blip r:embed="rId3"/>
                <a:stretch>
                  <a:fillRect l="-2894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33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3F08-1006-D646-BA14-7F54806F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4D92E7C-744C-C849-A2E2-625F776904AB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628650" y="1818167"/>
                <a:ext cx="7886700" cy="680104"/>
              </a:xfrm>
            </p:spPr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4D92E7C-744C-C849-A2E2-625F77690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628650" y="1818167"/>
                <a:ext cx="7886700" cy="680104"/>
              </a:xfrm>
              <a:blipFill>
                <a:blip r:embed="rId2"/>
                <a:stretch>
                  <a:fillRect l="-1447"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3C2E7E-ADD9-CD41-B8AF-F7C823E24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66092"/>
            <a:ext cx="7557407" cy="37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1BEF-54CE-374F-8AB9-2148264C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DA011-C61E-A345-B7BE-EBD73BE1C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Find optimum from a finite set of feasible solutions</a:t>
            </a:r>
          </a:p>
          <a:p>
            <a:r>
              <a:rPr lang="en-US" dirty="0"/>
              <a:t>Approaches are generally search algorithms</a:t>
            </a:r>
          </a:p>
          <a:p>
            <a:r>
              <a:rPr lang="en-US" dirty="0"/>
              <a:t>Not guaranteed to </a:t>
            </a:r>
            <a:r>
              <a:rPr lang="en-US"/>
              <a:t>solve efficiently</a:t>
            </a:r>
            <a:endParaRPr lang="en-US" dirty="0"/>
          </a:p>
          <a:p>
            <a:r>
              <a:rPr lang="en-US" dirty="0"/>
              <a:t>Applications: machine learning, auctions, operations research,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64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2FF8-7F0C-9A41-B060-E9C95634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02562-0036-484C-9594-037A345A17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Metaheuristic* to approximate global optimum</a:t>
            </a:r>
          </a:p>
          <a:p>
            <a:r>
              <a:rPr lang="en-US" dirty="0"/>
              <a:t>Goal: minimize energy of a system</a:t>
            </a:r>
          </a:p>
          <a:p>
            <a:r>
              <a:rPr lang="en-US" dirty="0"/>
              <a:t>Agent moves probabilistically from current state </a:t>
            </a:r>
            <a:r>
              <a:rPr lang="en-US" i="1" dirty="0"/>
              <a:t>s</a:t>
            </a:r>
            <a:r>
              <a:rPr lang="en-US" dirty="0"/>
              <a:t> to neighbor </a:t>
            </a:r>
            <a:r>
              <a:rPr lang="en-US" i="1" dirty="0"/>
              <a:t>s’ o</a:t>
            </a:r>
            <a:r>
              <a:rPr lang="en-US" dirty="0"/>
              <a:t>r stays at </a:t>
            </a:r>
            <a:r>
              <a:rPr lang="en-US" i="1" dirty="0"/>
              <a:t>s</a:t>
            </a:r>
            <a:endParaRPr lang="en-US" dirty="0"/>
          </a:p>
          <a:p>
            <a:r>
              <a:rPr lang="en-US" dirty="0"/>
              <a:t>Accept worse </a:t>
            </a:r>
            <a:r>
              <a:rPr lang="en-US" dirty="0" err="1"/>
              <a:t>neighbours</a:t>
            </a:r>
            <a:r>
              <a:rPr lang="en-US" dirty="0"/>
              <a:t> with low probability as a way to escape local optimal that are not global</a:t>
            </a:r>
          </a:p>
          <a:p>
            <a:r>
              <a:rPr lang="en-US" dirty="0"/>
              <a:t>Acceptance prob depends on energy &amp; “temperature”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*Problem-independent strategy to guide search procedures for approximating global optima, including sim annealing, evolutionary algorithms &amp; local searches</a:t>
            </a:r>
          </a:p>
        </p:txBody>
      </p:sp>
    </p:spTree>
    <p:extLst>
      <p:ext uri="{BB962C8B-B14F-4D97-AF65-F5344CB8AC3E}">
        <p14:creationId xmlns:p14="http://schemas.microsoft.com/office/powerpoint/2010/main" val="1514151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D9A5F-0100-6D41-93B3-C4FD23A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29E92-1817-9E4B-805D-84A0970C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9" y="1318437"/>
            <a:ext cx="7025821" cy="56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1E1D-2F93-884A-90D9-1A10766D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0510-2246-3E4D-AB39-7C09A4E803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Temperature </a:t>
            </a:r>
            <a:r>
              <a:rPr lang="en-US" i="1" dirty="0"/>
              <a:t>T</a:t>
            </a:r>
            <a:r>
              <a:rPr lang="en-US" dirty="0"/>
              <a:t> corresponds to probability of accepting jumps to worse </a:t>
            </a:r>
            <a:r>
              <a:rPr lang="en-US" dirty="0" err="1"/>
              <a:t>neighbouring</a:t>
            </a:r>
            <a:r>
              <a:rPr lang="en-US" dirty="0"/>
              <a:t> states</a:t>
            </a:r>
          </a:p>
          <a:p>
            <a:r>
              <a:rPr lang="en-US" dirty="0"/>
              <a:t>Cooling must be slow to allow near-equilibrium dynamics; depends on topography and present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Strategies for cooling include adaptive and thermodynamic approaches</a:t>
            </a:r>
          </a:p>
          <a:p>
            <a:r>
              <a:rPr lang="en-US" dirty="0"/>
              <a:t>Sometimes restart rather than continue from current state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379496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832A-196E-0C4D-9D1A-D00E5AAE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annealing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C6476-E281-4B43-98D8-7E9A63DEE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49" y="1818167"/>
            <a:ext cx="3943351" cy="4380614"/>
          </a:xfrm>
        </p:spPr>
        <p:txBody>
          <a:bodyPr>
            <a:normAutofit/>
          </a:bodyPr>
          <a:lstStyle/>
          <a:p>
            <a:r>
              <a:rPr lang="en-US" dirty="0"/>
              <a:t>Augments temperature-driven jumps to worse </a:t>
            </a:r>
            <a:r>
              <a:rPr lang="en-US" dirty="0" err="1"/>
              <a:t>neighbours</a:t>
            </a:r>
            <a:r>
              <a:rPr lang="en-US" dirty="0"/>
              <a:t> with quantum tunneling through bad-neighbour regions</a:t>
            </a:r>
          </a:p>
          <a:p>
            <a:r>
              <a:rPr lang="en-US" dirty="0"/>
              <a:t>Typically used for combinatorial optimization problems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047E7B0-8BDC-E141-9270-5B2FFC4D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85" y="2193724"/>
            <a:ext cx="4587061" cy="35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1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1BDC-8992-FF48-87B6-8845DAF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AB7FE-90A7-794D-B6A0-25E838C1A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7886700" cy="2035376"/>
          </a:xfrm>
        </p:spPr>
        <p:txBody>
          <a:bodyPr/>
          <a:lstStyle/>
          <a:p>
            <a:r>
              <a:rPr lang="en-US" dirty="0"/>
              <a:t>Construct problem Hamiltonian </a:t>
            </a:r>
            <a:r>
              <a:rPr lang="en-US" i="1" dirty="0"/>
              <a:t>H</a:t>
            </a:r>
            <a:r>
              <a:rPr lang="en-US" baseline="-25000" dirty="0"/>
              <a:t>p</a:t>
            </a:r>
            <a:r>
              <a:rPr lang="en-US" dirty="0"/>
              <a:t> whose ground state encodes the problem.</a:t>
            </a:r>
          </a:p>
          <a:p>
            <a:r>
              <a:rPr lang="en-US" dirty="0"/>
              <a:t>Start with ground state of simple Hamiltonian </a:t>
            </a:r>
            <a:r>
              <a:rPr lang="en-US" i="1" dirty="0"/>
              <a:t>H</a:t>
            </a:r>
            <a:r>
              <a:rPr lang="en-US" i="1" baseline="-25000" dirty="0"/>
              <a:t>0</a:t>
            </a:r>
            <a:endParaRPr lang="en-US" dirty="0"/>
          </a:p>
          <a:p>
            <a:r>
              <a:rPr lang="en-US" dirty="0"/>
              <a:t>Cooling schedule slow compared to spectral gap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4D2A2-96B1-B24D-B8F4-25090752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724399"/>
            <a:ext cx="7886700" cy="15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2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6605-3050-834F-BB2B-E2D82808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Satisfiability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5F23-85E7-F54B-BB03-AAB2C4A05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Boolean expression built from binary variables, operation AND (</a:t>
            </a:r>
            <a:r>
              <a:rPr lang="en-CA" dirty="0"/>
              <a:t>∧</a:t>
            </a:r>
            <a:r>
              <a:rPr lang="en-US" dirty="0"/>
              <a:t>), OR (</a:t>
            </a:r>
            <a:r>
              <a:rPr lang="en-CA" dirty="0"/>
              <a:t>∨)</a:t>
            </a:r>
            <a:r>
              <a:rPr lang="en-US" dirty="0"/>
              <a:t>, NOT and parentheses</a:t>
            </a:r>
          </a:p>
          <a:p>
            <a:r>
              <a:rPr lang="en-US" dirty="0"/>
              <a:t>Literals include variables and their negation</a:t>
            </a:r>
          </a:p>
          <a:p>
            <a:r>
              <a:rPr lang="en-US" dirty="0"/>
              <a:t>Conjunctive normal form:</a:t>
            </a:r>
          </a:p>
          <a:p>
            <a:pPr lvl="1"/>
            <a:r>
              <a:rPr lang="en-CA" dirty="0"/>
              <a:t>(</a:t>
            </a:r>
            <a:r>
              <a:rPr lang="en-CA" i="1" dirty="0"/>
              <a:t>x</a:t>
            </a:r>
            <a:r>
              <a:rPr lang="en-CA" baseline="-25000" dirty="0"/>
              <a:t>1</a:t>
            </a:r>
            <a:r>
              <a:rPr lang="en-CA" dirty="0"/>
              <a:t> ∨ ¬</a:t>
            </a:r>
            <a:r>
              <a:rPr lang="en-CA" i="1" dirty="0"/>
              <a:t>x</a:t>
            </a:r>
            <a:r>
              <a:rPr lang="en-CA" baseline="-25000" dirty="0"/>
              <a:t>2</a:t>
            </a:r>
            <a:r>
              <a:rPr lang="en-CA" dirty="0"/>
              <a:t>) ∧ (¬</a:t>
            </a:r>
            <a:r>
              <a:rPr lang="en-CA" i="1" dirty="0"/>
              <a:t>x</a:t>
            </a:r>
            <a:r>
              <a:rPr lang="en-CA" baseline="-25000" dirty="0"/>
              <a:t>1</a:t>
            </a:r>
            <a:r>
              <a:rPr lang="en-CA" dirty="0"/>
              <a:t> ∨ </a:t>
            </a:r>
            <a:r>
              <a:rPr lang="en-CA" i="1" dirty="0"/>
              <a:t>x</a:t>
            </a:r>
            <a:r>
              <a:rPr lang="en-CA" baseline="-25000" dirty="0"/>
              <a:t>2</a:t>
            </a:r>
            <a:r>
              <a:rPr lang="en-CA" dirty="0"/>
              <a:t> ∨ </a:t>
            </a:r>
            <a:r>
              <a:rPr lang="en-CA" i="1" dirty="0"/>
              <a:t>x</a:t>
            </a:r>
            <a:r>
              <a:rPr lang="en-CA" baseline="-25000" dirty="0"/>
              <a:t>3</a:t>
            </a:r>
            <a:r>
              <a:rPr lang="en-CA" dirty="0"/>
              <a:t>) ∧ ¬</a:t>
            </a:r>
            <a:r>
              <a:rPr lang="en-CA" i="1" dirty="0"/>
              <a:t>x</a:t>
            </a:r>
            <a:r>
              <a:rPr lang="en-CA" baseline="-25000" dirty="0"/>
              <a:t>1</a:t>
            </a:r>
          </a:p>
          <a:p>
            <a:r>
              <a:rPr lang="en-US" dirty="0"/>
              <a:t>Conjunctive normal form:</a:t>
            </a:r>
          </a:p>
          <a:p>
            <a:r>
              <a:rPr lang="en-US" dirty="0"/>
              <a:t>3SAT:</a:t>
            </a:r>
          </a:p>
          <a:p>
            <a:pPr lvl="1"/>
            <a:r>
              <a:rPr lang="en-CA" dirty="0"/>
              <a:t>(</a:t>
            </a:r>
            <a:r>
              <a:rPr lang="en-CA" i="1" dirty="0"/>
              <a:t>l</a:t>
            </a:r>
            <a:r>
              <a:rPr lang="en-CA" baseline="-25000" dirty="0"/>
              <a:t>1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baseline="-25000" dirty="0"/>
              <a:t>2</a:t>
            </a:r>
            <a:r>
              <a:rPr lang="en-CA" dirty="0"/>
              <a:t> ∨ </a:t>
            </a:r>
            <a:r>
              <a:rPr lang="en-CA" i="1" dirty="0"/>
              <a:t>x</a:t>
            </a:r>
            <a:r>
              <a:rPr lang="en-CA" baseline="-25000" dirty="0"/>
              <a:t>2</a:t>
            </a:r>
            <a:r>
              <a:rPr lang="en-CA" dirty="0"/>
              <a:t>) ∧ (¬</a:t>
            </a:r>
            <a:r>
              <a:rPr lang="en-CA" i="1" dirty="0"/>
              <a:t>x</a:t>
            </a:r>
            <a:r>
              <a:rPr lang="en-CA" baseline="-25000" dirty="0"/>
              <a:t>2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baseline="-25000" dirty="0"/>
              <a:t>3</a:t>
            </a:r>
            <a:r>
              <a:rPr lang="en-CA" dirty="0"/>
              <a:t> ∨ </a:t>
            </a:r>
            <a:r>
              <a:rPr lang="en-CA" i="1" dirty="0"/>
              <a:t>x</a:t>
            </a:r>
            <a:r>
              <a:rPr lang="en-CA" baseline="-25000" dirty="0"/>
              <a:t>3</a:t>
            </a:r>
            <a:r>
              <a:rPr lang="en-CA" dirty="0"/>
              <a:t>) ∧ (¬</a:t>
            </a:r>
            <a:r>
              <a:rPr lang="en-CA" i="1" dirty="0"/>
              <a:t>x</a:t>
            </a:r>
            <a:r>
              <a:rPr lang="en-CA" baseline="-25000" dirty="0"/>
              <a:t>3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baseline="-25000" dirty="0"/>
              <a:t>4</a:t>
            </a:r>
            <a:r>
              <a:rPr lang="en-CA" dirty="0"/>
              <a:t> ∨ </a:t>
            </a:r>
            <a:r>
              <a:rPr lang="en-CA" i="1" dirty="0"/>
              <a:t>x</a:t>
            </a:r>
            <a:r>
              <a:rPr lang="en-CA" baseline="-25000" dirty="0"/>
              <a:t>4</a:t>
            </a:r>
            <a:r>
              <a:rPr lang="en-CA" dirty="0"/>
              <a:t>) ∧ ⋯ ∧ (¬</a:t>
            </a:r>
            <a:r>
              <a:rPr lang="en-CA" i="1" dirty="0" err="1"/>
              <a:t>x</a:t>
            </a:r>
            <a:r>
              <a:rPr lang="en-CA" i="1" baseline="-25000" dirty="0" err="1"/>
              <a:t>n</a:t>
            </a:r>
            <a:r>
              <a:rPr lang="en-CA" baseline="-25000" dirty="0"/>
              <a:t> − 3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i="1" baseline="-25000" dirty="0"/>
              <a:t>n</a:t>
            </a:r>
            <a:r>
              <a:rPr lang="en-CA" baseline="-25000" dirty="0"/>
              <a:t> − 2</a:t>
            </a:r>
            <a:r>
              <a:rPr lang="en-CA" dirty="0"/>
              <a:t> ∨ </a:t>
            </a:r>
            <a:r>
              <a:rPr lang="en-CA" i="1" dirty="0" err="1"/>
              <a:t>x</a:t>
            </a:r>
            <a:r>
              <a:rPr lang="en-CA" i="1" baseline="-25000" dirty="0" err="1"/>
              <a:t>n</a:t>
            </a:r>
            <a:r>
              <a:rPr lang="en-CA" baseline="-25000" dirty="0"/>
              <a:t> − 2</a:t>
            </a:r>
            <a:r>
              <a:rPr lang="en-CA" dirty="0"/>
              <a:t>) ∧ (¬</a:t>
            </a:r>
            <a:r>
              <a:rPr lang="en-CA" i="1" dirty="0" err="1"/>
              <a:t>x</a:t>
            </a:r>
            <a:r>
              <a:rPr lang="en-CA" i="1" baseline="-25000" dirty="0" err="1"/>
              <a:t>n</a:t>
            </a:r>
            <a:r>
              <a:rPr lang="en-CA" baseline="-25000" dirty="0"/>
              <a:t> − 2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i="1" baseline="-25000" dirty="0"/>
              <a:t>n</a:t>
            </a:r>
            <a:r>
              <a:rPr lang="en-CA" baseline="-25000" dirty="0"/>
              <a:t> − 1</a:t>
            </a:r>
            <a:r>
              <a:rPr lang="en-CA" dirty="0"/>
              <a:t> ∨ </a:t>
            </a:r>
            <a:r>
              <a:rPr lang="en-CA" i="1" dirty="0"/>
              <a:t>l</a:t>
            </a:r>
            <a:r>
              <a:rPr lang="en-CA" i="1" baseline="-25000" dirty="0"/>
              <a:t>n</a:t>
            </a:r>
            <a:r>
              <a:rPr lang="en-C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0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2DCA-ADAA-4E4C-8B50-FBC8D89D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MAX-SAT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5337-1177-6B47-88BE-8F284E1B7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Generalizes SAT</a:t>
            </a:r>
          </a:p>
          <a:p>
            <a:r>
              <a:rPr lang="en-US" dirty="0"/>
              <a:t>What is maximum number of clauses that can be satisfied in a Boolean expression?</a:t>
            </a:r>
          </a:p>
          <a:p>
            <a:r>
              <a:rPr lang="en-US" dirty="0"/>
              <a:t>Efficiently solved approximately but NP-Hard exactly.</a:t>
            </a:r>
          </a:p>
        </p:txBody>
      </p:sp>
    </p:spTree>
    <p:extLst>
      <p:ext uri="{BB962C8B-B14F-4D97-AF65-F5344CB8AC3E}">
        <p14:creationId xmlns:p14="http://schemas.microsoft.com/office/powerpoint/2010/main" val="294159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B2FB-9D1F-FE4B-9995-FD5DEBB5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4AFF3-CABC-1A46-B663-6A3D96C1C8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18167"/>
            <a:ext cx="3021947" cy="4380614"/>
          </a:xfrm>
        </p:spPr>
        <p:txBody>
          <a:bodyPr>
            <a:normAutofit fontScale="92500"/>
          </a:bodyPr>
          <a:lstStyle/>
          <a:p>
            <a:r>
              <a:rPr lang="en-US" dirty="0"/>
              <a:t>Space cost </a:t>
            </a:r>
            <a:r>
              <a:rPr lang="en-US" i="1" dirty="0"/>
              <a:t>S</a:t>
            </a:r>
          </a:p>
          <a:p>
            <a:r>
              <a:rPr lang="en-US" dirty="0"/>
              <a:t>Time cost </a:t>
            </a:r>
            <a:r>
              <a:rPr lang="en-US" i="1" dirty="0"/>
              <a:t>T</a:t>
            </a:r>
          </a:p>
          <a:p>
            <a:r>
              <a:rPr lang="en-US" dirty="0"/>
              <a:t>Given problem, complexity characterizes how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grow with respect to instance </a:t>
            </a:r>
            <a:r>
              <a:rPr lang="en-US" i="1" dirty="0"/>
              <a:t>n</a:t>
            </a:r>
            <a:r>
              <a:rPr lang="en-US" dirty="0"/>
              <a:t>, which is the number of bits required to specify the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3E198-AB05-9546-9527-77813FE6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97" y="1818167"/>
            <a:ext cx="5493403" cy="41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CAD2-A293-634F-8F5F-D1561A5E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Reversible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D31DAF-F196-084C-BBCB-ED247140367F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628650" y="1818167"/>
                <a:ext cx="7886700" cy="1806776"/>
              </a:xfrm>
            </p:spPr>
            <p:txBody>
              <a:bodyPr/>
              <a:lstStyle/>
              <a:p>
                <a:r>
                  <a:rPr lang="en-US" dirty="0"/>
                  <a:t>Motivated 1960s to avoid heat generation</a:t>
                </a:r>
              </a:p>
              <a:p>
                <a:r>
                  <a:rPr lang="en-US" dirty="0"/>
                  <a:t>Every logical mapping is reversible: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*→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* whose input and output string are the same size,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exists.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D31DAF-F196-084C-BBCB-ED2471403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628650" y="1818167"/>
                <a:ext cx="7886700" cy="1806776"/>
              </a:xfrm>
              <a:blipFill>
                <a:blip r:embed="rId2"/>
                <a:stretch>
                  <a:fillRect l="-1447" t="-5594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C7C7DD-12B7-A74E-A06B-BF82C2A83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253" y="4124673"/>
            <a:ext cx="4057839" cy="180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30607-DFF6-9E43-A831-FBAA4CA81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271628"/>
            <a:ext cx="4192603" cy="2031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BE36B5-23CE-BD4F-894E-6CA5E7D56970}"/>
              </a:ext>
            </a:extLst>
          </p:cNvPr>
          <p:cNvSpPr/>
          <p:nvPr/>
        </p:nvSpPr>
        <p:spPr>
          <a:xfrm>
            <a:off x="4965137" y="5841162"/>
            <a:ext cx="37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Fredkin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Gate</a:t>
            </a:r>
          </a:p>
        </p:txBody>
      </p:sp>
    </p:spTree>
    <p:extLst>
      <p:ext uri="{BB962C8B-B14F-4D97-AF65-F5344CB8AC3E}">
        <p14:creationId xmlns:p14="http://schemas.microsoft.com/office/powerpoint/2010/main" val="217077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D156-2C5A-5A4C-878C-A5276120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6C13148-125A-AA43-BAA0-8F35A8E23E07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Accepts classical information (bits) as input and yields classical information (bits) as output</a:t>
                </a:r>
              </a:p>
              <a:p>
                <a:r>
                  <a:rPr lang="en-US" dirty="0"/>
                  <a:t>Convert classical to quantum information</a:t>
                </a:r>
              </a:p>
              <a:p>
                <a:r>
                  <a:rPr lang="en-US" dirty="0"/>
                  <a:t>Process quantum information in machine</a:t>
                </a:r>
              </a:p>
              <a:p>
                <a:r>
                  <a:rPr lang="en-US" dirty="0"/>
                  <a:t>Measure quantum information</a:t>
                </a:r>
              </a:p>
              <a:p>
                <a:r>
                  <a:rPr lang="en-US" dirty="0"/>
                  <a:t>Classical out as bits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/>
                  <a:t> qubit strings, </a:t>
                </a:r>
                <a:r>
                  <a:rPr lang="en-US" dirty="0" err="1"/>
                  <a:t>eg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010…11</m:t>
                        </m:r>
                      </m:e>
                    </m:d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which are  vectors in Hilbert space.</a:t>
                </a:r>
              </a:p>
              <a:p>
                <a:r>
                  <a:rPr lang="en-US" dirty="0"/>
                  <a:t>Processing by unitary maps (isometries on Hilbert space: preserve inner product).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6C13148-125A-AA43-BAA0-8F35A8E23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1447" t="-2890" r="-1125" b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7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22C3-A913-5C45-BEFD-7A324679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really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4E8E4-B358-F64C-9CFE-24781B1B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8" y="2824844"/>
            <a:ext cx="8635423" cy="26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2FC6-1727-DB40-ABA4-5DDA9C3F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quantum instructions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62C72C-3055-8D4E-BA5F-96F1A8566DD8}"/>
              </a:ext>
            </a:extLst>
          </p:cNvPr>
          <p:cNvCxnSpPr/>
          <p:nvPr/>
        </p:nvCxnSpPr>
        <p:spPr>
          <a:xfrm>
            <a:off x="914399" y="3935186"/>
            <a:ext cx="7560000" cy="0"/>
          </a:xfrm>
          <a:prstGeom prst="line">
            <a:avLst/>
          </a:prstGeom>
          <a:ln w="98425">
            <a:solidFill>
              <a:schemeClr val="accent5">
                <a:alpha val="77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A9BDC3-CC27-D543-8A36-9C199ED4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54413"/>
            <a:ext cx="2644436" cy="1788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15ED0-77EC-B944-8605-49AD8DC8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5" y="2074361"/>
            <a:ext cx="18288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92AF1B-65CE-0D47-92D6-E063C70D5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95" y="1705470"/>
            <a:ext cx="2624300" cy="1973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A6910-1281-9440-A05A-4E949910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6" y="4191592"/>
            <a:ext cx="2644436" cy="178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CC245-6D03-9148-A940-CF028B740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835" y="4319778"/>
            <a:ext cx="5327194" cy="1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D97A-476F-A642-AE70-3B122D36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18436"/>
          </a:xfrm>
        </p:spPr>
        <p:txBody>
          <a:bodyPr/>
          <a:lstStyle/>
          <a:p>
            <a:r>
              <a:rPr lang="en-US" dirty="0"/>
              <a:t>Schrödinger’s cat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6A7F9-2E57-C047-9AAE-9DDFF8B2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2" y="1808842"/>
            <a:ext cx="8019277" cy="46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5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4966</TotalTime>
  <Words>1255</Words>
  <Application>Microsoft Macintosh PowerPoint</Application>
  <PresentationFormat>On-screen Show (4:3)</PresentationFormat>
  <Paragraphs>218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Lucida Bright</vt:lpstr>
      <vt:lpstr>Symbol</vt:lpstr>
      <vt:lpstr>Times New Roman</vt:lpstr>
      <vt:lpstr>Wingdings</vt:lpstr>
      <vt:lpstr>Office Theme</vt:lpstr>
      <vt:lpstr>Equation</vt:lpstr>
      <vt:lpstr>Using Quantum Computers</vt:lpstr>
      <vt:lpstr>What is computation?</vt:lpstr>
      <vt:lpstr>Decision problems</vt:lpstr>
      <vt:lpstr>Complexity</vt:lpstr>
      <vt:lpstr>Reversible computing</vt:lpstr>
      <vt:lpstr>Quantum computer</vt:lpstr>
      <vt:lpstr>Not really parallelism</vt:lpstr>
      <vt:lpstr>Universal quantum instructions</vt:lpstr>
      <vt:lpstr>Schrödinger’s cat</vt:lpstr>
      <vt:lpstr>Simulating Schrödinger’s cat</vt:lpstr>
      <vt:lpstr>Building and using q computer</vt:lpstr>
      <vt:lpstr>Physical representation of bit</vt:lpstr>
      <vt:lpstr>Dealing with imperfection</vt:lpstr>
      <vt:lpstr>Using the q computer</vt:lpstr>
      <vt:lpstr>Hamiltonian H</vt:lpstr>
      <vt:lpstr>PowerPoint Presentation</vt:lpstr>
      <vt:lpstr>H as an adjacency graph</vt:lpstr>
      <vt:lpstr>Solve Schrödinger’s Equation</vt:lpstr>
      <vt:lpstr>PowerPoint Presentation</vt:lpstr>
      <vt:lpstr>Q circuit for Pauli evolution</vt:lpstr>
      <vt:lpstr>Linear-equation solver</vt:lpstr>
      <vt:lpstr>Linear equations for learning</vt:lpstr>
      <vt:lpstr>Harrow-Hassidim-Lloyd strategy</vt:lpstr>
      <vt:lpstr>Aaronson’s Caveats</vt:lpstr>
      <vt:lpstr>Four Caveats</vt:lpstr>
      <vt:lpstr>Amplitude amplification</vt:lpstr>
      <vt:lpstr>Hidden Abelian Subgroup</vt:lpstr>
      <vt:lpstr>Shor algorithm</vt:lpstr>
      <vt:lpstr>Quantum simulation</vt:lpstr>
      <vt:lpstr>Optimization</vt:lpstr>
      <vt:lpstr>Combinatorial optimization</vt:lpstr>
      <vt:lpstr>Simulated annealing</vt:lpstr>
      <vt:lpstr>Simulated annealing</vt:lpstr>
      <vt:lpstr>Cooling schedule</vt:lpstr>
      <vt:lpstr>Quantum annealing</vt:lpstr>
      <vt:lpstr>Hamiltonian</vt:lpstr>
      <vt:lpstr>Boolean Satisfiability problem</vt:lpstr>
      <vt:lpstr>MAX-SAT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Carney</dc:creator>
  <cp:lastModifiedBy>Barry Sanders</cp:lastModifiedBy>
  <cp:revision>291</cp:revision>
  <dcterms:created xsi:type="dcterms:W3CDTF">2016-04-07T22:29:44Z</dcterms:created>
  <dcterms:modified xsi:type="dcterms:W3CDTF">2019-07-18T13:52:17Z</dcterms:modified>
</cp:coreProperties>
</file>